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6" r:id="rId2"/>
    <p:sldId id="257" r:id="rId3"/>
    <p:sldId id="269" r:id="rId4"/>
    <p:sldId id="259" r:id="rId5"/>
    <p:sldId id="258" r:id="rId6"/>
    <p:sldId id="261" r:id="rId7"/>
    <p:sldId id="262" r:id="rId8"/>
    <p:sldId id="264" r:id="rId9"/>
    <p:sldId id="296" r:id="rId10"/>
    <p:sldId id="297" r:id="rId11"/>
    <p:sldId id="282" r:id="rId12"/>
    <p:sldId id="299" r:id="rId13"/>
    <p:sldId id="986" r:id="rId14"/>
    <p:sldId id="295" r:id="rId15"/>
    <p:sldId id="302" r:id="rId16"/>
    <p:sldId id="985" r:id="rId17"/>
    <p:sldId id="304" r:id="rId18"/>
    <p:sldId id="314" r:id="rId19"/>
    <p:sldId id="31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AFF7B1-8649-47AC-A83B-7BDA44AD6FAE}">
          <p14:sldIdLst>
            <p14:sldId id="306"/>
            <p14:sldId id="257"/>
            <p14:sldId id="269"/>
            <p14:sldId id="259"/>
            <p14:sldId id="258"/>
            <p14:sldId id="261"/>
            <p14:sldId id="262"/>
            <p14:sldId id="264"/>
            <p14:sldId id="296"/>
            <p14:sldId id="297"/>
            <p14:sldId id="282"/>
            <p14:sldId id="299"/>
            <p14:sldId id="986"/>
            <p14:sldId id="295"/>
            <p14:sldId id="302"/>
            <p14:sldId id="985"/>
          </p14:sldIdLst>
        </p14:section>
        <p14:section name="Untitled Section" id="{BAB90307-C4B0-47C9-A64B-33761A7365E6}">
          <p14:sldIdLst>
            <p14:sldId id="304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Livesay" initials="SL" lastIdx="0" clrIdx="0">
    <p:extLst>
      <p:ext uri="{19B8F6BF-5375-455C-9EA6-DF929625EA0E}">
        <p15:presenceInfo xmlns:p15="http://schemas.microsoft.com/office/powerpoint/2012/main" userId="275eff3d34a5b4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3" autoAdjust="0"/>
    <p:restoredTop sz="94658" autoAdjust="0"/>
  </p:normalViewPr>
  <p:slideViewPr>
    <p:cSldViewPr>
      <p:cViewPr varScale="1">
        <p:scale>
          <a:sx n="105" d="100"/>
          <a:sy n="105" d="100"/>
        </p:scale>
        <p:origin x="21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'[chinook slamon data.xlsx]Sheet1'!$B$1</c:f>
              <c:strCache>
                <c:ptCount val="1"/>
                <c:pt idx="0">
                  <c:v>number of salmon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strRef>
              <c:f>'[chinook slamon data.xlsx]Sheet1'!$A$2:$A$22</c:f>
              <c:strCache>
                <c:ptCount val="21"/>
                <c:pt idx="0">
                  <c:v>historic</c:v>
                </c:pt>
                <c:pt idx="1">
                  <c:v>1954</c:v>
                </c:pt>
                <c:pt idx="2">
                  <c:v>1957</c:v>
                </c:pt>
                <c:pt idx="3">
                  <c:v>1960</c:v>
                </c:pt>
                <c:pt idx="4">
                  <c:v>1963</c:v>
                </c:pt>
                <c:pt idx="5">
                  <c:v>1966</c:v>
                </c:pt>
                <c:pt idx="6">
                  <c:v>1969</c:v>
                </c:pt>
                <c:pt idx="7">
                  <c:v>1972</c:v>
                </c:pt>
                <c:pt idx="8">
                  <c:v>1975</c:v>
                </c:pt>
                <c:pt idx="9">
                  <c:v>1978</c:v>
                </c:pt>
                <c:pt idx="10">
                  <c:v>1981</c:v>
                </c:pt>
                <c:pt idx="11">
                  <c:v>1984</c:v>
                </c:pt>
                <c:pt idx="12">
                  <c:v>1987</c:v>
                </c:pt>
                <c:pt idx="13">
                  <c:v>1990</c:v>
                </c:pt>
                <c:pt idx="14">
                  <c:v>1993</c:v>
                </c:pt>
                <c:pt idx="15">
                  <c:v>1996</c:v>
                </c:pt>
                <c:pt idx="16">
                  <c:v>1999</c:v>
                </c:pt>
                <c:pt idx="17">
                  <c:v>2002</c:v>
                </c:pt>
                <c:pt idx="18">
                  <c:v>2005</c:v>
                </c:pt>
                <c:pt idx="19">
                  <c:v>2008</c:v>
                </c:pt>
                <c:pt idx="20">
                  <c:v>2011</c:v>
                </c:pt>
              </c:strCache>
            </c:strRef>
          </c:cat>
          <c:val>
            <c:numRef>
              <c:f>'[chinook slamon data.xlsx]Sheet1'!$B$2:$B$22</c:f>
              <c:numCache>
                <c:formatCode>_(* #,##0_);_(* \(#,##0\);_(* "-"_);_(@_)</c:formatCode>
                <c:ptCount val="21"/>
                <c:pt idx="0">
                  <c:v>1000000</c:v>
                </c:pt>
                <c:pt idx="1">
                  <c:v>500000</c:v>
                </c:pt>
                <c:pt idx="2">
                  <c:v>120000</c:v>
                </c:pt>
                <c:pt idx="3">
                  <c:v>480000</c:v>
                </c:pt>
                <c:pt idx="4">
                  <c:v>290000</c:v>
                </c:pt>
                <c:pt idx="5">
                  <c:v>200000</c:v>
                </c:pt>
                <c:pt idx="6">
                  <c:v>305000</c:v>
                </c:pt>
                <c:pt idx="7">
                  <c:v>175000</c:v>
                </c:pt>
                <c:pt idx="8">
                  <c:v>200000</c:v>
                </c:pt>
                <c:pt idx="9">
                  <c:v>190000</c:v>
                </c:pt>
                <c:pt idx="10">
                  <c:v>280000</c:v>
                </c:pt>
                <c:pt idx="11">
                  <c:v>280000</c:v>
                </c:pt>
                <c:pt idx="12">
                  <c:v>300000</c:v>
                </c:pt>
                <c:pt idx="13">
                  <c:v>100000</c:v>
                </c:pt>
                <c:pt idx="14">
                  <c:v>225000</c:v>
                </c:pt>
                <c:pt idx="15">
                  <c:v>350000</c:v>
                </c:pt>
                <c:pt idx="16">
                  <c:v>400000</c:v>
                </c:pt>
                <c:pt idx="17">
                  <c:v>880000</c:v>
                </c:pt>
                <c:pt idx="18">
                  <c:v>450000</c:v>
                </c:pt>
                <c:pt idx="19">
                  <c:v>66000</c:v>
                </c:pt>
                <c:pt idx="20">
                  <c:v>122000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AC-487E-980A-FE8AEEB73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573575032"/>
        <c:axId val="573575360"/>
      </c:lineChart>
      <c:catAx>
        <c:axId val="573575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575360"/>
        <c:crosses val="autoZero"/>
        <c:auto val="1"/>
        <c:lblAlgn val="ctr"/>
        <c:lblOffset val="100"/>
        <c:noMultiLvlLbl val="0"/>
      </c:catAx>
      <c:valAx>
        <c:axId val="573575360"/>
        <c:scaling>
          <c:orientation val="minMax"/>
        </c:scaling>
        <c:delete val="0"/>
        <c:axPos val="l"/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575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5914921012233"/>
          <c:y val="0.11257795275590551"/>
          <c:w val="0.87037921556975184"/>
          <c:h val="0.77508696412948386"/>
        </c:manualLayout>
      </c:layout>
      <c:lineChart>
        <c:grouping val="standard"/>
        <c:varyColors val="0"/>
        <c:ser>
          <c:idx val="0"/>
          <c:order val="0"/>
          <c:tx>
            <c:strRef>
              <c:f>'[chinook slamon data.xlsx]Sheet1'!$B$1</c:f>
              <c:strCache>
                <c:ptCount val="1"/>
                <c:pt idx="0">
                  <c:v>number of salmon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strRef>
              <c:f>'[chinook slamon data.xlsx]Sheet1'!$A$2:$A$22</c:f>
              <c:strCache>
                <c:ptCount val="21"/>
                <c:pt idx="0">
                  <c:v>historic</c:v>
                </c:pt>
                <c:pt idx="1">
                  <c:v>1954</c:v>
                </c:pt>
                <c:pt idx="2">
                  <c:v>1957</c:v>
                </c:pt>
                <c:pt idx="3">
                  <c:v>1960</c:v>
                </c:pt>
                <c:pt idx="4">
                  <c:v>1963</c:v>
                </c:pt>
                <c:pt idx="5">
                  <c:v>1966</c:v>
                </c:pt>
                <c:pt idx="6">
                  <c:v>1969</c:v>
                </c:pt>
                <c:pt idx="7">
                  <c:v>1972</c:v>
                </c:pt>
                <c:pt idx="8">
                  <c:v>1975</c:v>
                </c:pt>
                <c:pt idx="9">
                  <c:v>1978</c:v>
                </c:pt>
                <c:pt idx="10">
                  <c:v>1981</c:v>
                </c:pt>
                <c:pt idx="11">
                  <c:v>1984</c:v>
                </c:pt>
                <c:pt idx="12">
                  <c:v>1987</c:v>
                </c:pt>
                <c:pt idx="13">
                  <c:v>1990</c:v>
                </c:pt>
                <c:pt idx="14">
                  <c:v>1993</c:v>
                </c:pt>
                <c:pt idx="15">
                  <c:v>1996</c:v>
                </c:pt>
                <c:pt idx="16">
                  <c:v>1999</c:v>
                </c:pt>
                <c:pt idx="17">
                  <c:v>2002</c:v>
                </c:pt>
                <c:pt idx="18">
                  <c:v>2005</c:v>
                </c:pt>
                <c:pt idx="19">
                  <c:v>2008</c:v>
                </c:pt>
                <c:pt idx="20">
                  <c:v>2011</c:v>
                </c:pt>
              </c:strCache>
            </c:strRef>
          </c:cat>
          <c:val>
            <c:numRef>
              <c:f>'[chinook slamon data.xlsx]Sheet1'!$B$2:$B$22</c:f>
              <c:numCache>
                <c:formatCode>_(* #,##0_);_(* \(#,##0\);_(* "-"_);_(@_)</c:formatCode>
                <c:ptCount val="21"/>
                <c:pt idx="0">
                  <c:v>1000000</c:v>
                </c:pt>
                <c:pt idx="1">
                  <c:v>500000</c:v>
                </c:pt>
                <c:pt idx="2">
                  <c:v>120000</c:v>
                </c:pt>
                <c:pt idx="3">
                  <c:v>480000</c:v>
                </c:pt>
                <c:pt idx="4">
                  <c:v>290000</c:v>
                </c:pt>
                <c:pt idx="5">
                  <c:v>200000</c:v>
                </c:pt>
                <c:pt idx="6">
                  <c:v>305000</c:v>
                </c:pt>
                <c:pt idx="7">
                  <c:v>175000</c:v>
                </c:pt>
                <c:pt idx="8">
                  <c:v>200000</c:v>
                </c:pt>
                <c:pt idx="9">
                  <c:v>190000</c:v>
                </c:pt>
                <c:pt idx="10">
                  <c:v>280000</c:v>
                </c:pt>
                <c:pt idx="11">
                  <c:v>280000</c:v>
                </c:pt>
                <c:pt idx="12">
                  <c:v>300000</c:v>
                </c:pt>
                <c:pt idx="13">
                  <c:v>100000</c:v>
                </c:pt>
                <c:pt idx="14">
                  <c:v>225000</c:v>
                </c:pt>
                <c:pt idx="15">
                  <c:v>350000</c:v>
                </c:pt>
                <c:pt idx="16">
                  <c:v>400000</c:v>
                </c:pt>
                <c:pt idx="17">
                  <c:v>880000</c:v>
                </c:pt>
                <c:pt idx="18">
                  <c:v>450000</c:v>
                </c:pt>
                <c:pt idx="19">
                  <c:v>66000</c:v>
                </c:pt>
                <c:pt idx="20">
                  <c:v>122000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AC-487E-980A-FE8AEEB73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573575032"/>
        <c:axId val="573575360"/>
      </c:lineChart>
      <c:catAx>
        <c:axId val="573575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575360"/>
        <c:crosses val="autoZero"/>
        <c:auto val="1"/>
        <c:lblAlgn val="ctr"/>
        <c:lblOffset val="100"/>
        <c:noMultiLvlLbl val="0"/>
      </c:catAx>
      <c:valAx>
        <c:axId val="573575360"/>
        <c:scaling>
          <c:orientation val="minMax"/>
        </c:scaling>
        <c:delete val="0"/>
        <c:axPos val="l"/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575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5T17:41:36.8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0,'5207'26'0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17:41:38.3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AA86E-2731-4CD3-B3A2-93EDB58CE093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93FB5-5A01-4B7C-BD01-DB01E08742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7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93FB5-5A01-4B7C-BD01-DB01E08742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9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98F0-2399-402C-93B0-4D739ECA5408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26-A7D2-4F53-A4DF-1A7195DC9E61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1BAE-B2F5-4958-B178-9705A0DA1DE7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FDB0-ACE1-4932-AC8B-56C22EAC3A1B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C6096-B62F-44C5-9CEA-9143FC7E5C17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48DE-F481-4687-AED9-DBFD783129F1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B359-9585-4AF4-9AC2-C9FA3BDC0EE9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FF3DA-E541-4F48-A829-344183BC610A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8716-75B4-4637-8412-BC8559133E05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7016-D7AA-4EF4-ABA1-29CC3E434D93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64E1A-A36C-4650-9D91-644883B94DE1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to Think, Not What to Think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18C51-822C-4242-A1A4-0E55F62A0E78}" type="datetime1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How to Think, Not What to Think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4A324-7E89-400C-B767-3A1D8286A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georgiawildlife.com/educational-resources" TargetMode="External"/><Relationship Id="rId7" Type="http://schemas.openxmlformats.org/officeDocument/2006/relationships/image" Target="../media/image6.jpeg"/><Relationship Id="rId2" Type="http://schemas.openxmlformats.org/officeDocument/2006/relationships/hyperlink" Target="https://georgiawildlife.com/projectwil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fishwildlife.org/projectwild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georgiawildlife.com/" TargetMode="Externa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C95B6-94E8-4508-905D-AF6066AE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FC4350-E4DC-1833-5106-7CE68B41D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590800"/>
            <a:ext cx="2663732" cy="355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6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300" b="1" dirty="0"/>
          </a:p>
          <a:p>
            <a:pPr>
              <a:buNone/>
            </a:pPr>
            <a:r>
              <a:rPr lang="en-US" sz="2000" b="1" i="1" dirty="0"/>
              <a:t>Project WILD Curriculum &amp; Activity Guide</a:t>
            </a:r>
            <a:endParaRPr lang="en-US" sz="2000" i="1" dirty="0"/>
          </a:p>
          <a:p>
            <a:pPr>
              <a:buNone/>
            </a:pPr>
            <a:r>
              <a:rPr lang="en-US" sz="2800" b="1" dirty="0"/>
              <a:t>Activity Sections</a:t>
            </a:r>
            <a:endParaRPr lang="en-US" sz="2800" dirty="0"/>
          </a:p>
          <a:p>
            <a:pPr marL="514350" indent="-514350">
              <a:buNone/>
            </a:pPr>
            <a:endParaRPr lang="en-US" sz="2800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" y="3017838"/>
            <a:ext cx="4614333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3.    Sustaining Fish &amp; Wildlife Resources</a:t>
            </a:r>
          </a:p>
          <a:p>
            <a:endParaRPr lang="en-US" sz="2000" u="sng" dirty="0"/>
          </a:p>
          <a:p>
            <a:pPr lvl="1"/>
            <a:r>
              <a:rPr lang="en-US" sz="2000" i="1" dirty="0"/>
              <a:t>Encourages students to recognize, evaluate, and make responsible choices in their own lives regarding natural resources.</a:t>
            </a:r>
          </a:p>
          <a:p>
            <a:pPr lvl="1"/>
            <a:endParaRPr lang="en-US" sz="2000" i="1" dirty="0"/>
          </a:p>
        </p:txBody>
      </p:sp>
      <p:pic>
        <p:nvPicPr>
          <p:cNvPr id="7" name="Picture 6" descr="trees 004.jpg">
            <a:extLst>
              <a:ext uri="{FF2B5EF4-FFF2-40B4-BE49-F238E27FC236}">
                <a16:creationId xmlns:a16="http://schemas.microsoft.com/office/drawing/2014/main" id="{49B5DB6E-5D85-4DB0-A039-D60653C95D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500" r="16563"/>
          <a:stretch>
            <a:fillRect/>
          </a:stretch>
        </p:blipFill>
        <p:spPr>
          <a:xfrm rot="5400000">
            <a:off x="4902202" y="2616203"/>
            <a:ext cx="4521195" cy="396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4D805-A48B-4F54-9FB1-AD9974F11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5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679486"/>
            <a:ext cx="4419600" cy="185826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1600" dirty="0"/>
              <a:t>	Extensions added to delve deeper into science, technology, engineering, and mathematics content. STEM extensions make use of a variety of tools from litmus tests to Smartphones and involve students in the application of technology, science, and math as part of their problem-solving efforts.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Picture 4" descr="Aquatic-WILD-Logo---PMS-3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0960" y="0"/>
            <a:ext cx="1463040" cy="84684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595" y="3125521"/>
            <a:ext cx="2514600" cy="94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4800600"/>
            <a:ext cx="44196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 career component added to all activities to tie in real occupations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field of wildlife management and conservation with every lesson. Supplementary online resources to use with WILD Work are linked through an expanded WILD website.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486400"/>
            <a:ext cx="237148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B49F4DD-08FD-4A3E-AE10-EF862E5F4F87}"/>
              </a:ext>
            </a:extLst>
          </p:cNvPr>
          <p:cNvSpPr txBox="1">
            <a:spLocks/>
          </p:cNvSpPr>
          <p:nvPr/>
        </p:nvSpPr>
        <p:spPr>
          <a:xfrm>
            <a:off x="-1" y="87"/>
            <a:ext cx="9143999" cy="1405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0013D05-5E60-4E71-8328-72F16486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21705" r="25000" b="52455"/>
          <a:stretch>
            <a:fillRect/>
          </a:stretch>
        </p:blipFill>
        <p:spPr bwMode="auto">
          <a:xfrm>
            <a:off x="14748" y="92251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145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11007D7-BEA1-493F-9470-37EA4C2B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>
              <a:buNone/>
            </a:pPr>
            <a:endParaRPr lang="en-US" sz="1300" b="1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How to think, not what to th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3381375" cy="371475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7E62A8-0B1D-4BC7-B536-E10486D6D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  <p:pic>
        <p:nvPicPr>
          <p:cNvPr id="24" name="Picture 4" descr="How to think, not what to think">
            <a:extLst>
              <a:ext uri="{FF2B5EF4-FFF2-40B4-BE49-F238E27FC236}">
                <a16:creationId xmlns:a16="http://schemas.microsoft.com/office/drawing/2014/main" id="{14174337-28B8-41EF-BFF2-546F2378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DD93E8-827F-4ED2-9C60-F4BC63359129}"/>
              </a:ext>
            </a:extLst>
          </p:cNvPr>
          <p:cNvSpPr txBox="1"/>
          <p:nvPr/>
        </p:nvSpPr>
        <p:spPr>
          <a:xfrm>
            <a:off x="208935" y="1876535"/>
            <a:ext cx="62181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Field investigations</a:t>
            </a:r>
          </a:p>
          <a:p>
            <a:r>
              <a:rPr lang="en-US" sz="2400" dirty="0"/>
              <a:t>They teach students..</a:t>
            </a:r>
          </a:p>
          <a:p>
            <a:r>
              <a:rPr lang="en-US" sz="2400" dirty="0"/>
              <a:t>…how to conduct scientific inquiry.</a:t>
            </a:r>
          </a:p>
          <a:p>
            <a:r>
              <a:rPr lang="en-US" sz="2400" dirty="0"/>
              <a:t>…the importance of experimenting</a:t>
            </a:r>
            <a:br>
              <a:rPr lang="en-US" sz="2400" dirty="0"/>
            </a:br>
            <a:r>
              <a:rPr lang="en-US" sz="2400" dirty="0"/>
              <a:t>    in uncontrolled environments.</a:t>
            </a:r>
          </a:p>
          <a:p>
            <a:r>
              <a:rPr lang="en-US" sz="2400" dirty="0"/>
              <a:t>…how to think about systems.</a:t>
            </a:r>
          </a:p>
          <a:p>
            <a:r>
              <a:rPr lang="en-US" sz="2400" dirty="0"/>
              <a:t>…with firsthand experience.</a:t>
            </a:r>
          </a:p>
          <a:p>
            <a:r>
              <a:rPr lang="en-US" sz="2400" dirty="0"/>
              <a:t>…important STEM skills.</a:t>
            </a:r>
          </a:p>
          <a:p>
            <a:r>
              <a:rPr lang="en-US" sz="2400" dirty="0"/>
              <a:t>…in accordance with standards.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8C40D-E957-41AE-B959-49C1EF2B3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41" y="2052851"/>
            <a:ext cx="4358239" cy="5334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7302AD-598C-4B48-A8CF-37044BB899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02" y="4959345"/>
            <a:ext cx="4336116" cy="23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0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11007D7-BEA1-493F-9470-37EA4C2B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>
              <a:buNone/>
            </a:pPr>
            <a:endParaRPr lang="en-US" sz="1300" b="1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7E62A8-0B1D-4BC7-B536-E10486D6D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DD93E8-827F-4ED2-9C60-F4BC63359129}"/>
              </a:ext>
            </a:extLst>
          </p:cNvPr>
          <p:cNvSpPr txBox="1"/>
          <p:nvPr/>
        </p:nvSpPr>
        <p:spPr>
          <a:xfrm>
            <a:off x="262128" y="1859340"/>
            <a:ext cx="621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INDEXES - Grade, Skill, and Topic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862C7-3E70-4E06-B3E5-B40AE73C6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574008"/>
            <a:ext cx="6882981" cy="4322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D96731-DF0C-8A4A-D0D3-DAE9322B0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453829"/>
            <a:ext cx="6901270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3124200"/>
            <a:ext cx="23622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300" b="1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20644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219456" y="1807916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i="1" dirty="0">
                <a:solidFill>
                  <a:schemeClr val="tx1"/>
                </a:solidFill>
              </a:rPr>
              <a:t>Alignment with Georgia Standards of Excellence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28600" y="2719967"/>
            <a:ext cx="2819400" cy="4117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BCA873-0EAD-4520-9D93-2C41FFB1C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  <p:pic>
        <p:nvPicPr>
          <p:cNvPr id="12" name="Picture 4" descr="How to think, not what to think">
            <a:extLst>
              <a:ext uri="{FF2B5EF4-FFF2-40B4-BE49-F238E27FC236}">
                <a16:creationId xmlns:a16="http://schemas.microsoft.com/office/drawing/2014/main" id="{4B4AF3CF-7E48-4266-AF43-956BBBF5C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BB333-3741-6100-537E-AC7667116A1E}"/>
              </a:ext>
            </a:extLst>
          </p:cNvPr>
          <p:cNvSpPr txBox="1"/>
          <p:nvPr/>
        </p:nvSpPr>
        <p:spPr>
          <a:xfrm>
            <a:off x="736122" y="3428856"/>
            <a:ext cx="220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Science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Math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Language Arts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Social Studies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PE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Arts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Agriculture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3AD8C3AA-1BBB-A944-741B-61E93E8CC0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332" r="5934" b="24825"/>
          <a:stretch>
            <a:fillRect/>
          </a:stretch>
        </p:blipFill>
        <p:spPr>
          <a:xfrm>
            <a:off x="2839990" y="3044914"/>
            <a:ext cx="6267434" cy="35152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7762F4A-E737-63C7-EDCE-0312E9FDB752}"/>
                  </a:ext>
                </a:extLst>
              </p14:cNvPr>
              <p14:cNvContentPartPr/>
              <p14:nvPr/>
            </p14:nvContentPartPr>
            <p14:xfrm>
              <a:off x="3931776" y="4681368"/>
              <a:ext cx="1874880" cy="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7762F4A-E737-63C7-EDCE-0312E9FDB7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7776" y="4573368"/>
                <a:ext cx="19825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2C89276-9FD9-9305-8255-E164B2714EE9}"/>
                  </a:ext>
                </a:extLst>
              </p14:cNvPr>
              <p14:cNvContentPartPr/>
              <p14:nvPr/>
            </p14:nvContentPartPr>
            <p14:xfrm>
              <a:off x="11521296" y="3364848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2C89276-9FD9-9305-8255-E164B2714E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67296" y="3257208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CD03F9-4150-B08D-4F2D-33C1CBBAE0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9615" r="22400" b="11909"/>
          <a:stretch>
            <a:fillRect/>
          </a:stretch>
        </p:blipFill>
        <p:spPr>
          <a:xfrm>
            <a:off x="3261420" y="2518167"/>
            <a:ext cx="5224242" cy="47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1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11007D7-BEA1-493F-9470-37EA4C2B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>
              <a:buNone/>
            </a:pPr>
            <a:endParaRPr lang="en-US" sz="1300" b="1" dirty="0"/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Web Resources</a:t>
            </a:r>
          </a:p>
          <a:p>
            <a:pPr lvl="1">
              <a:buFont typeface="Wingdings" pitchFamily="2" charset="2"/>
              <a:buChar char="v"/>
            </a:pPr>
            <a:r>
              <a:rPr lang="en-US" sz="2400" dirty="0"/>
              <a:t>Georgia Project WILD - </a:t>
            </a:r>
            <a:r>
              <a:rPr lang="en-US" sz="2400" dirty="0">
                <a:hlinkClick r:id="rId2"/>
              </a:rPr>
              <a:t>https://georgiawildlife.com/projectwild</a:t>
            </a:r>
            <a:endParaRPr lang="en-US" sz="2400" dirty="0"/>
          </a:p>
          <a:p>
            <a:pPr lvl="1">
              <a:buFont typeface="Wingdings" pitchFamily="2" charset="2"/>
              <a:buChar char="v"/>
            </a:pPr>
            <a:r>
              <a:rPr lang="en-US" sz="2400" dirty="0"/>
              <a:t>Georgia Department of Natural Resources – </a:t>
            </a:r>
          </a:p>
          <a:p>
            <a:pPr lvl="2">
              <a:buFont typeface="Wingdings" pitchFamily="2" charset="2"/>
              <a:buChar char="v"/>
            </a:pPr>
            <a:r>
              <a:rPr lang="en-US" sz="2000" dirty="0"/>
              <a:t> Educator resources - </a:t>
            </a:r>
            <a:r>
              <a:rPr lang="en-US" sz="2000" dirty="0">
                <a:hlinkClick r:id="rId3"/>
              </a:rPr>
              <a:t>https://georgiawildlife.com/educational-resources</a:t>
            </a:r>
            <a:endParaRPr lang="en-US" sz="2000" dirty="0"/>
          </a:p>
          <a:p>
            <a:pPr lvl="2">
              <a:buFont typeface="Wingdings" pitchFamily="2" charset="2"/>
              <a:buChar char="v"/>
            </a:pPr>
            <a:r>
              <a:rPr lang="en-US" sz="2000" dirty="0"/>
              <a:t>Wildlife - </a:t>
            </a:r>
            <a:r>
              <a:rPr lang="en-US" sz="2000" dirty="0">
                <a:hlinkClick r:id="rId4"/>
              </a:rPr>
              <a:t>https://georgiawildlife.com/</a:t>
            </a:r>
            <a:r>
              <a:rPr lang="en-US" sz="2000" dirty="0"/>
              <a:t>  </a:t>
            </a:r>
          </a:p>
          <a:p>
            <a:pPr lvl="1">
              <a:buFont typeface="Wingdings" pitchFamily="2" charset="2"/>
              <a:buChar char="v"/>
            </a:pPr>
            <a:r>
              <a:rPr lang="en-US" sz="2400" dirty="0"/>
              <a:t>National Project WILD - </a:t>
            </a:r>
            <a:r>
              <a:rPr lang="en-US" sz="2400" dirty="0">
                <a:hlinkClick r:id="rId5"/>
              </a:rPr>
              <a:t>https://www.fishwildlife.org/projectwild</a:t>
            </a:r>
            <a:endParaRPr lang="en-US" sz="2400" dirty="0"/>
          </a:p>
          <a:p>
            <a:pPr lvl="1">
              <a:buFont typeface="Wingdings" pitchFamily="2" charset="2"/>
              <a:buChar char="v"/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986BA2-98C0-48B4-A6F5-F97B3EF51AAA}"/>
              </a:ext>
            </a:extLst>
          </p:cNvPr>
          <p:cNvSpPr txBox="1"/>
          <p:nvPr/>
        </p:nvSpPr>
        <p:spPr>
          <a:xfrm rot="875355">
            <a:off x="3089240" y="177624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New!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7F3BC9-514E-4E41-8F21-FCE94DDA20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  <p:pic>
        <p:nvPicPr>
          <p:cNvPr id="14" name="Picture 4" descr="How to think, not what to think">
            <a:extLst>
              <a:ext uri="{FF2B5EF4-FFF2-40B4-BE49-F238E27FC236}">
                <a16:creationId xmlns:a16="http://schemas.microsoft.com/office/drawing/2014/main" id="{54A5C47F-86A2-4D7C-8E2F-E393DBFB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8BD00-3C12-4CEA-A714-79AEE09C75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5772" b="5555"/>
          <a:stretch/>
        </p:blipFill>
        <p:spPr>
          <a:xfrm>
            <a:off x="-375223" y="1890179"/>
            <a:ext cx="9489371" cy="5577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279FF-9100-4115-9CE7-24A0F6ECDD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5772" b="5555"/>
          <a:stretch/>
        </p:blipFill>
        <p:spPr>
          <a:xfrm>
            <a:off x="1894922" y="2563961"/>
            <a:ext cx="7670927" cy="45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505A8-6AA0-0447-A407-D4B11E331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81A5A-5501-EF0C-4F94-477B6F0C6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438400"/>
            <a:ext cx="6934200" cy="365760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Workshop Evaluation</a:t>
            </a:r>
          </a:p>
          <a:p>
            <a:pPr marL="0" indent="0">
              <a:buNone/>
            </a:pPr>
            <a:r>
              <a:rPr lang="en-US" sz="2800" b="1" dirty="0"/>
              <a:t>Thank you for joining us today and becoming a WILD one!  Please click on the QR code or go to the link below to complete the Educator Workshop Evaluation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400" dirty="0"/>
              <a:t>www.surveymonkey.com/r/53CBZP2</a:t>
            </a:r>
            <a:endParaRPr lang="en-US" sz="2400" b="1" dirty="0"/>
          </a:p>
          <a:p>
            <a:pPr marL="0" indent="0">
              <a:buNone/>
            </a:pPr>
            <a:endParaRPr lang="en-US" sz="1600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Picture 4" descr="Aquatic-WILD-Logo---PMS-300.gif">
            <a:extLst>
              <a:ext uri="{FF2B5EF4-FFF2-40B4-BE49-F238E27FC236}">
                <a16:creationId xmlns:a16="http://schemas.microsoft.com/office/drawing/2014/main" id="{0668AD1D-29E2-BB6B-3057-67F5DE3E3D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0960" y="0"/>
            <a:ext cx="1463040" cy="8468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3F4D8A-BC1F-1720-49E3-5376FF0255E9}"/>
              </a:ext>
            </a:extLst>
          </p:cNvPr>
          <p:cNvSpPr txBox="1">
            <a:spLocks/>
          </p:cNvSpPr>
          <p:nvPr/>
        </p:nvSpPr>
        <p:spPr>
          <a:xfrm>
            <a:off x="-1" y="87"/>
            <a:ext cx="9143999" cy="1405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42EBD65-88B2-177F-1BB9-2FEFCF5F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1705" r="25000" b="52455"/>
          <a:stretch>
            <a:fillRect/>
          </a:stretch>
        </p:blipFill>
        <p:spPr bwMode="auto">
          <a:xfrm>
            <a:off x="14748" y="92251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A69DD1-6F9D-D1F1-0597-D697C437A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86705"/>
            <a:ext cx="2824534" cy="23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59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7492850-B36C-4336-8407-36DD8E49E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B454DC-43BC-43F4-83B4-C0CFD9D86EEE}"/>
              </a:ext>
            </a:extLst>
          </p:cNvPr>
          <p:cNvGraphicFramePr>
            <a:graphicFrameLocks/>
          </p:cNvGraphicFramePr>
          <p:nvPr/>
        </p:nvGraphicFramePr>
        <p:xfrm>
          <a:off x="533400" y="533400"/>
          <a:ext cx="80772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721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B454DC-43BC-43F4-83B4-C0CFD9D86EEE}"/>
              </a:ext>
            </a:extLst>
          </p:cNvPr>
          <p:cNvGraphicFramePr>
            <a:graphicFrameLocks/>
          </p:cNvGraphicFramePr>
          <p:nvPr/>
        </p:nvGraphicFramePr>
        <p:xfrm>
          <a:off x="533400" y="533400"/>
          <a:ext cx="80772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798FDF-27AD-47FE-A678-4C71D19DCDD7}"/>
              </a:ext>
            </a:extLst>
          </p:cNvPr>
          <p:cNvCxnSpPr/>
          <p:nvPr/>
        </p:nvCxnSpPr>
        <p:spPr>
          <a:xfrm>
            <a:off x="2209800" y="2514600"/>
            <a:ext cx="76200" cy="1905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7E1C7-3F56-4E77-A0DF-C9722E08C71A}"/>
              </a:ext>
            </a:extLst>
          </p:cNvPr>
          <p:cNvCxnSpPr/>
          <p:nvPr/>
        </p:nvCxnSpPr>
        <p:spPr>
          <a:xfrm>
            <a:off x="4019550" y="2895600"/>
            <a:ext cx="76200" cy="1905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87E1C7-3F56-4E77-A0DF-C9722E08C71A}"/>
              </a:ext>
            </a:extLst>
          </p:cNvPr>
          <p:cNvCxnSpPr/>
          <p:nvPr/>
        </p:nvCxnSpPr>
        <p:spPr>
          <a:xfrm>
            <a:off x="5983173" y="3124200"/>
            <a:ext cx="76200" cy="1905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87E1C7-3F56-4E77-A0DF-C9722E08C71A}"/>
              </a:ext>
            </a:extLst>
          </p:cNvPr>
          <p:cNvCxnSpPr/>
          <p:nvPr/>
        </p:nvCxnSpPr>
        <p:spPr>
          <a:xfrm>
            <a:off x="8077200" y="3124200"/>
            <a:ext cx="76200" cy="19050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5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ow to think, not what to th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1200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http://www.projectwild.org/secure/images/1MEducatorLogo-NoAnimals_000.jpg"/>
          <p:cNvSpPr>
            <a:spLocks noChangeAspect="1" noChangeArrowheads="1"/>
          </p:cNvSpPr>
          <p:nvPr/>
        </p:nvSpPr>
        <p:spPr bwMode="auto">
          <a:xfrm>
            <a:off x="155575" y="-631825"/>
            <a:ext cx="2952750" cy="1323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http://www.projectwild.org/secure/images/1MEducatorLogo-NoAnimals_000.jpg"/>
          <p:cNvSpPr>
            <a:spLocks noChangeAspect="1" noChangeArrowheads="1"/>
          </p:cNvSpPr>
          <p:nvPr/>
        </p:nvSpPr>
        <p:spPr bwMode="auto">
          <a:xfrm>
            <a:off x="155575" y="-631825"/>
            <a:ext cx="2952750" cy="1323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http://www.projectwild.org/secure/images/1MEducatorLogo-NoAnimals_000.jpg"/>
          <p:cNvSpPr>
            <a:spLocks noChangeAspect="1" noChangeArrowheads="1"/>
          </p:cNvSpPr>
          <p:nvPr/>
        </p:nvSpPr>
        <p:spPr bwMode="auto">
          <a:xfrm>
            <a:off x="155575" y="-631825"/>
            <a:ext cx="2952750" cy="1323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19800" y="3505200"/>
            <a:ext cx="2895600" cy="26776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/>
              <a:t>Project WILD and Aquatic WILD are  interdisciplinary conservation and environmental education programs emphasizing wildlife.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9325">
            <a:off x="3108573" y="2372841"/>
            <a:ext cx="2834640" cy="358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346">
            <a:off x="308516" y="2154163"/>
            <a:ext cx="2619916" cy="3474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1AAD25-24FF-4F97-9D0E-91C0AB54E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410" y="182099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67000"/>
                </a:solidFill>
              </a:rPr>
              <a:t>Project WILD Family of Programs</a:t>
            </a:r>
          </a:p>
        </p:txBody>
      </p:sp>
      <p:pic>
        <p:nvPicPr>
          <p:cNvPr id="8" name="Content Placeholder 7" descr="Guide Cover Flying WIL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7988" y="2815496"/>
            <a:ext cx="2164080" cy="28133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ow to think, not what to thin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pic>
        <p:nvPicPr>
          <p:cNvPr id="14" name="Picture 6" descr="GrowingUpWILDCover-reduc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2700" y="2815496"/>
            <a:ext cx="4314678" cy="281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1B165-A694-4546-AF87-4A7E2E104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sz="2800" dirty="0"/>
              <a:t>Project WILD is administered nationally by the </a:t>
            </a:r>
          </a:p>
          <a:p>
            <a:pPr algn="ctr">
              <a:buNone/>
            </a:pPr>
            <a:r>
              <a:rPr lang="en-US" sz="2800" b="1" dirty="0"/>
              <a:t>Association of Fish &amp; Wildlife Agencies (AFWA)</a:t>
            </a:r>
            <a:endParaRPr lang="en-US" sz="2800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sz="2800" dirty="0"/>
          </a:p>
          <a:p>
            <a:pPr algn="ctr">
              <a:buNone/>
            </a:pPr>
            <a:r>
              <a:rPr lang="en-US" sz="2800" dirty="0"/>
              <a:t>Project WILD is sponsored throughout the United States, Puerto Rico, Canada, and Japan.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83" y="3147538"/>
            <a:ext cx="1475433" cy="1805463"/>
          </a:xfrm>
          <a:prstGeom prst="rect">
            <a:avLst/>
          </a:prstGeom>
        </p:spPr>
      </p:pic>
      <p:pic>
        <p:nvPicPr>
          <p:cNvPr id="10" name="Picture 4" descr="How to think, not what to thin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39C816-B8AE-4AED-AE58-BC326CFF7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1200" dirty="0"/>
          </a:p>
          <a:p>
            <a:pPr>
              <a:buNone/>
            </a:pPr>
            <a:r>
              <a:rPr lang="en-US" sz="3000" b="1" i="1" dirty="0"/>
              <a:t>Project WILD Goal                                                                       </a:t>
            </a:r>
            <a:r>
              <a:rPr lang="en-US" sz="3000" i="1" dirty="0"/>
              <a:t> </a:t>
            </a:r>
            <a:r>
              <a:rPr lang="en-US" sz="2400" i="1" dirty="0"/>
              <a:t>To assist students of any age in developing awareness, knowledge, skills, and commitment to result in informed decisions, responsible behavior, and constructive actions concerning wildlife and the environment.</a:t>
            </a:r>
          </a:p>
          <a:p>
            <a:pPr algn="ctr">
              <a:buNone/>
            </a:pPr>
            <a:endParaRPr lang="en-US" sz="1600" i="1" dirty="0"/>
          </a:p>
          <a:p>
            <a:pPr>
              <a:buNone/>
            </a:pPr>
            <a:endParaRPr lang="en-US" sz="1600" i="1" dirty="0"/>
          </a:p>
          <a:p>
            <a:pPr>
              <a:buNone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ow to think, not what to th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3381375" cy="371475"/>
          </a:xfrm>
          <a:prstGeom prst="rect">
            <a:avLst/>
          </a:prstGeom>
          <a:noFill/>
        </p:spPr>
      </p:pic>
      <p:pic>
        <p:nvPicPr>
          <p:cNvPr id="5124" name="Picture 4" descr="https://fbcdn-sphotos-a.akamaihd.net/hphotos-ak-ash3/575650_3821373696236_1334504785_33757146_17029479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886200"/>
            <a:ext cx="4970257" cy="2971800"/>
          </a:xfrm>
          <a:prstGeom prst="rect">
            <a:avLst/>
          </a:prstGeom>
          <a:noFill/>
        </p:spPr>
      </p:pic>
      <p:pic>
        <p:nvPicPr>
          <p:cNvPr id="14" name="Picture 4" descr="How to think, not what to th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C70CD-EFCE-4FC6-B43B-0763033CF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sz="3000" b="1" dirty="0"/>
              <a:t>Project WILD Delivery Model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WILD, Aquatic, Flying WILD &amp; Growing Up WILD: Available through professional development trainings conducted by certified facilitators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GUW &amp; Flying WILD also available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Over </a:t>
            </a:r>
            <a:r>
              <a:rPr lang="en-US" sz="2800" b="1" i="1" dirty="0">
                <a:solidFill>
                  <a:srgbClr val="167000"/>
                </a:solidFill>
              </a:rPr>
              <a:t>2 million </a:t>
            </a:r>
            <a:r>
              <a:rPr lang="en-US" sz="2800" dirty="0"/>
              <a:t>educators trained</a:t>
            </a:r>
            <a:br>
              <a:rPr lang="en-US" sz="2800" dirty="0"/>
            </a:br>
            <a:r>
              <a:rPr lang="en-US" sz="2800" dirty="0"/>
              <a:t>since WILD launched in 1983 </a:t>
            </a:r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ashion a fish - Puerto Rico_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8871" y="3990181"/>
            <a:ext cx="3188882" cy="2135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89538-2DE3-4380-8262-19A20FFE9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  <p:pic>
        <p:nvPicPr>
          <p:cNvPr id="8" name="Picture 4" descr="How to think, not what to think">
            <a:extLst>
              <a:ext uri="{FF2B5EF4-FFF2-40B4-BE49-F238E27FC236}">
                <a16:creationId xmlns:a16="http://schemas.microsoft.com/office/drawing/2014/main" id="{C00195AF-C9A1-4A16-A87F-3D8987A7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15508"/>
            <a:ext cx="83820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sz="2800" b="1" dirty="0"/>
              <a:t>Project WILD Family of Program Guides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Hands-on, interdisciplinary activities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Supports learning in formal &amp; non-formal educational settings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Standards-based 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Scientifically accurate materials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Pre-service educator training applications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Thorough development, field-testing, and evaluation protocol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Emphasis on outdoor learning and field investigations</a:t>
            </a:r>
          </a:p>
          <a:p>
            <a:pPr>
              <a:buFont typeface="Wingdings" pitchFamily="2" charset="2"/>
              <a:buChar char="v"/>
            </a:pPr>
            <a:endParaRPr lang="en-US" sz="2400" dirty="0"/>
          </a:p>
          <a:p>
            <a:pPr>
              <a:buFont typeface="Wingdings" pitchFamily="2" charset="2"/>
              <a:buChar char="v"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Font typeface="Wingdings" pitchFamily="2" charset="2"/>
              <a:buChar char="v"/>
            </a:pPr>
            <a:endParaRPr lang="en-US" sz="2400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ow to think, not what to th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5FC08-9C23-4445-B338-C35B9FDDB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300" b="1" dirty="0"/>
          </a:p>
          <a:p>
            <a:pPr>
              <a:buNone/>
            </a:pPr>
            <a:r>
              <a:rPr lang="en-US" sz="2000" b="1" i="1" dirty="0"/>
              <a:t>Project WILD Curriculum &amp; Activity Guide</a:t>
            </a:r>
            <a:endParaRPr lang="en-US" sz="2000" i="1" dirty="0"/>
          </a:p>
          <a:p>
            <a:pPr>
              <a:buNone/>
            </a:pPr>
            <a:r>
              <a:rPr lang="en-US" sz="2800" b="1" dirty="0"/>
              <a:t>Activity Sections</a:t>
            </a:r>
            <a:endParaRPr lang="en-US" sz="2800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" y="3046085"/>
            <a:ext cx="4614333" cy="19389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Ecological Knowledge</a:t>
            </a:r>
          </a:p>
          <a:p>
            <a:endParaRPr lang="en-US" sz="2000" u="sng" dirty="0"/>
          </a:p>
          <a:p>
            <a:pPr lvl="1"/>
            <a:r>
              <a:rPr lang="en-US" sz="2000" i="1" dirty="0"/>
              <a:t>Develops a basis of understanding for the characteristics of environments and how they function.</a:t>
            </a:r>
          </a:p>
          <a:p>
            <a:pPr lvl="1"/>
            <a:r>
              <a:rPr lang="en-US" sz="2000" i="1" dirty="0"/>
              <a:t> </a:t>
            </a:r>
          </a:p>
        </p:txBody>
      </p:sp>
      <p:pic>
        <p:nvPicPr>
          <p:cNvPr id="7" name="Picture 6" descr="bird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0680" y="1920240"/>
            <a:ext cx="3703320" cy="4937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24398-7D4B-44FB-B2F1-ABBC701F7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300" b="1" dirty="0"/>
          </a:p>
          <a:p>
            <a:pPr>
              <a:buNone/>
            </a:pPr>
            <a:r>
              <a:rPr lang="en-US" sz="2000" b="1" i="1" dirty="0"/>
              <a:t>Project WILD Curriculum &amp; Activity Guide</a:t>
            </a:r>
            <a:endParaRPr lang="en-US" sz="2000" i="1" dirty="0"/>
          </a:p>
          <a:p>
            <a:pPr>
              <a:buNone/>
            </a:pPr>
            <a:r>
              <a:rPr lang="en-US" sz="2800" b="1" dirty="0"/>
              <a:t>Activity Sections</a:t>
            </a:r>
            <a:endParaRPr lang="en-US" sz="2800" dirty="0"/>
          </a:p>
          <a:p>
            <a:pPr marL="514350" indent="-514350">
              <a:buNone/>
            </a:pPr>
            <a:endParaRPr lang="en-US" sz="2800" dirty="0"/>
          </a:p>
          <a:p>
            <a:pPr>
              <a:buFont typeface="Wingdings" pitchFamily="2" charset="2"/>
              <a:buChar char="v"/>
            </a:pP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1705" r="25000" b="52455"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" y="3017838"/>
            <a:ext cx="4614333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2.    Social and Political Knowledge</a:t>
            </a:r>
          </a:p>
          <a:p>
            <a:endParaRPr lang="en-US" sz="2000" u="sng" dirty="0"/>
          </a:p>
          <a:p>
            <a:pPr lvl="1"/>
            <a:r>
              <a:rPr lang="en-US" sz="2000" i="1" dirty="0"/>
              <a:t>Examines the way human cultures, economics, and politics have affected people’s attitudes toward natural resources. </a:t>
            </a:r>
          </a:p>
          <a:p>
            <a:pPr lvl="1"/>
            <a:endParaRPr lang="en-US" sz="2000" i="1" dirty="0"/>
          </a:p>
        </p:txBody>
      </p:sp>
      <p:pic>
        <p:nvPicPr>
          <p:cNvPr id="8" name="Picture 7" descr="rustyhaiti3.jpg">
            <a:extLst>
              <a:ext uri="{FF2B5EF4-FFF2-40B4-BE49-F238E27FC236}">
                <a16:creationId xmlns:a16="http://schemas.microsoft.com/office/drawing/2014/main" id="{F2E75870-46C4-42BF-8AD9-A4846FC6F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0468"/>
          <a:stretch/>
        </p:blipFill>
        <p:spPr>
          <a:xfrm>
            <a:off x="5257800" y="2845822"/>
            <a:ext cx="38862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021DB-F09A-4E3F-8CBF-2C0EB412D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7870"/>
            <a:ext cx="1371600" cy="1333195"/>
          </a:xfrm>
          <a:prstGeom prst="rect">
            <a:avLst/>
          </a:prstGeom>
        </p:spPr>
      </p:pic>
      <p:pic>
        <p:nvPicPr>
          <p:cNvPr id="10" name="Picture 4" descr="How to think, not what to think">
            <a:extLst>
              <a:ext uri="{FF2B5EF4-FFF2-40B4-BE49-F238E27FC236}">
                <a16:creationId xmlns:a16="http://schemas.microsoft.com/office/drawing/2014/main" id="{4FE0F2A5-35C8-4052-84B5-0DC4B6F6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2625" y="6486525"/>
            <a:ext cx="3381375" cy="37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3433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526</Words>
  <Application>Microsoft Office PowerPoint</Application>
  <PresentationFormat>On-screen Show (4:3)</PresentationFormat>
  <Paragraphs>88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Project WILD Family of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 L.</dc:creator>
  <cp:lastModifiedBy>Morris-Zarneke, Kim</cp:lastModifiedBy>
  <cp:revision>132</cp:revision>
  <dcterms:created xsi:type="dcterms:W3CDTF">2012-05-13T01:50:09Z</dcterms:created>
  <dcterms:modified xsi:type="dcterms:W3CDTF">2026-02-05T17:43:45Z</dcterms:modified>
</cp:coreProperties>
</file>