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6" r:id="rId2"/>
    <p:sldId id="257" r:id="rId3"/>
    <p:sldId id="269" r:id="rId4"/>
    <p:sldId id="259" r:id="rId5"/>
    <p:sldId id="258" r:id="rId6"/>
    <p:sldId id="261" r:id="rId7"/>
    <p:sldId id="262" r:id="rId8"/>
    <p:sldId id="299" r:id="rId9"/>
    <p:sldId id="282" r:id="rId10"/>
    <p:sldId id="264" r:id="rId11"/>
    <p:sldId id="296" r:id="rId12"/>
    <p:sldId id="297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AFF7B1-8649-47AC-A83B-7BDA44AD6FAE}">
          <p14:sldIdLst>
            <p14:sldId id="306"/>
            <p14:sldId id="257"/>
            <p14:sldId id="269"/>
            <p14:sldId id="259"/>
            <p14:sldId id="258"/>
            <p14:sldId id="261"/>
            <p14:sldId id="262"/>
            <p14:sldId id="299"/>
            <p14:sldId id="282"/>
            <p14:sldId id="264"/>
            <p14:sldId id="296"/>
            <p14:sldId id="297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vesay" initials="SL" lastIdx="0" clrIdx="0">
    <p:extLst>
      <p:ext uri="{19B8F6BF-5375-455C-9EA6-DF929625EA0E}">
        <p15:presenceInfo xmlns:p15="http://schemas.microsoft.com/office/powerpoint/2012/main" userId="275eff3d34a5b4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58" autoAdjust="0"/>
  </p:normalViewPr>
  <p:slideViewPr>
    <p:cSldViewPr>
      <p:cViewPr varScale="1">
        <p:scale>
          <a:sx n="66" d="100"/>
          <a:sy n="66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A86E-2731-4CD3-B3A2-93EDB58CE09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3FB5-5A01-4B7C-BD01-DB01E08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98F0-2399-402C-93B0-4D739ECA5408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726-A7D2-4F53-A4DF-1A7195DC9E61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BAE-B2F5-4958-B178-9705A0DA1DE7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FDB0-ACE1-4932-AC8B-56C22EAC3A1B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6096-B62F-44C5-9CEA-9143FC7E5C17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8DE-F481-4687-AED9-DBFD783129F1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B359-9585-4AF4-9AC2-C9FA3BDC0EE9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3DA-E541-4F48-A829-344183BC610A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716-75B4-4637-8412-BC8559133E05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016-D7AA-4EF4-ABA1-29CC3E434D93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4E1A-A36C-4650-9D91-644883B94DE1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8C51-822C-4242-A1A4-0E55F62A0E78}" type="datetime1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fishwildlife.org/projectwil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C95B6-94E8-4508-905D-AF6066AE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748145-08CC-40A1-8B2F-F60ECF3FC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43200"/>
            <a:ext cx="8737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None/>
            </a:pPr>
            <a:r>
              <a:rPr lang="en-US" sz="2000" b="1" i="1" dirty="0"/>
              <a:t>Project WILD Curriculum &amp; Activity Guide</a:t>
            </a:r>
            <a:endParaRPr lang="en-US" sz="2000" i="1" dirty="0"/>
          </a:p>
          <a:p>
            <a:pPr>
              <a:buNone/>
            </a:pPr>
            <a:r>
              <a:rPr lang="en-US" sz="2800" b="1" dirty="0"/>
              <a:t>Activity Sections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046085"/>
            <a:ext cx="4614333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Ecological Knowledge</a:t>
            </a:r>
          </a:p>
          <a:p>
            <a:endParaRPr lang="en-US" sz="2000" u="sng" dirty="0"/>
          </a:p>
          <a:p>
            <a:pPr lvl="1"/>
            <a:r>
              <a:rPr lang="en-US" sz="2000" i="1" dirty="0"/>
              <a:t>Develops a basis of understanding for the characteristics of environments and how they function.</a:t>
            </a:r>
          </a:p>
          <a:p>
            <a:pPr lvl="1"/>
            <a:r>
              <a:rPr lang="en-US" sz="2000" i="1" dirty="0"/>
              <a:t> </a:t>
            </a:r>
          </a:p>
        </p:txBody>
      </p:sp>
      <p:pic>
        <p:nvPicPr>
          <p:cNvPr id="7" name="Picture 6" descr="bir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0680" y="1920240"/>
            <a:ext cx="3703320" cy="493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24398-7D4B-44FB-B2F1-ABBC701F7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None/>
            </a:pPr>
            <a:r>
              <a:rPr lang="en-US" sz="2000" b="1" i="1" dirty="0"/>
              <a:t>Project WILD Curriculum &amp; Activity Guide</a:t>
            </a:r>
            <a:endParaRPr lang="en-US" sz="2000" i="1" dirty="0"/>
          </a:p>
          <a:p>
            <a:pPr>
              <a:buNone/>
            </a:pPr>
            <a:r>
              <a:rPr lang="en-US" sz="2800" b="1" dirty="0"/>
              <a:t>Activity Sections</a:t>
            </a: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017838"/>
            <a:ext cx="4614333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2.    Social and Political Knowledge</a:t>
            </a:r>
          </a:p>
          <a:p>
            <a:endParaRPr lang="en-US" sz="2000" u="sng" dirty="0"/>
          </a:p>
          <a:p>
            <a:pPr lvl="1"/>
            <a:r>
              <a:rPr lang="en-US" sz="2000" i="1" dirty="0"/>
              <a:t>Examines the way human cultures, economics, and politics have affected people’s attitudes toward natural resources. </a:t>
            </a:r>
          </a:p>
          <a:p>
            <a:pPr lvl="1"/>
            <a:endParaRPr lang="en-US" sz="2000" i="1" dirty="0"/>
          </a:p>
        </p:txBody>
      </p:sp>
      <p:pic>
        <p:nvPicPr>
          <p:cNvPr id="8" name="Picture 7" descr="rustyhaiti3.jpg">
            <a:extLst>
              <a:ext uri="{FF2B5EF4-FFF2-40B4-BE49-F238E27FC236}">
                <a16:creationId xmlns:a16="http://schemas.microsoft.com/office/drawing/2014/main" id="{F2E75870-46C4-42BF-8AD9-A4846FC6FB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0468"/>
          <a:stretch/>
        </p:blipFill>
        <p:spPr>
          <a:xfrm>
            <a:off x="5257800" y="2845822"/>
            <a:ext cx="38862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021DB-F09A-4E3F-8CBF-2C0EB412D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10" name="Picture 4" descr="How to think, not what to think">
            <a:extLst>
              <a:ext uri="{FF2B5EF4-FFF2-40B4-BE49-F238E27FC236}">
                <a16:creationId xmlns:a16="http://schemas.microsoft.com/office/drawing/2014/main" id="{4FE0F2A5-35C8-4052-84B5-0DC4B6F6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43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None/>
            </a:pPr>
            <a:r>
              <a:rPr lang="en-US" sz="2000" b="1" i="1" dirty="0"/>
              <a:t>Project WILD Curriculum &amp; Activity Guide</a:t>
            </a:r>
            <a:endParaRPr lang="en-US" sz="2000" i="1" dirty="0"/>
          </a:p>
          <a:p>
            <a:pPr>
              <a:buNone/>
            </a:pPr>
            <a:r>
              <a:rPr lang="en-US" sz="2800" b="1" dirty="0"/>
              <a:t>Activity Sections</a:t>
            </a: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017838"/>
            <a:ext cx="4614333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3.    Sustaining Fish &amp; Wildlife Resources</a:t>
            </a:r>
          </a:p>
          <a:p>
            <a:endParaRPr lang="en-US" sz="2000" u="sng" dirty="0"/>
          </a:p>
          <a:p>
            <a:pPr lvl="1"/>
            <a:r>
              <a:rPr lang="en-US" sz="2000" i="1" dirty="0"/>
              <a:t>Encourages students to recognize, evaluate, and make responsible choices in their own lives regarding natural resources.</a:t>
            </a:r>
          </a:p>
          <a:p>
            <a:pPr lvl="1"/>
            <a:endParaRPr lang="en-US" sz="2000" i="1" dirty="0"/>
          </a:p>
        </p:txBody>
      </p:sp>
      <p:pic>
        <p:nvPicPr>
          <p:cNvPr id="7" name="Picture 6" descr="trees 004.jpg">
            <a:extLst>
              <a:ext uri="{FF2B5EF4-FFF2-40B4-BE49-F238E27FC236}">
                <a16:creationId xmlns:a16="http://schemas.microsoft.com/office/drawing/2014/main" id="{49B5DB6E-5D85-4DB0-A039-D60653C95D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500" r="16563"/>
          <a:stretch>
            <a:fillRect/>
          </a:stretch>
        </p:blipFill>
        <p:spPr>
          <a:xfrm rot="5400000">
            <a:off x="4902202" y="2616203"/>
            <a:ext cx="4521195" cy="39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4D805-A48B-4F54-9FB1-AD9974F11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3941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28600" y="1949843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br>
              <a:rPr lang="en-US" sz="2800" b="1" dirty="0"/>
            </a:br>
            <a:r>
              <a:rPr lang="en-US" sz="2800" b="1" dirty="0"/>
              <a:t>They are based on a Conceptual Framework</a:t>
            </a:r>
            <a:endParaRPr lang="en-US" sz="2400" b="1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4E20F-4F51-43C9-BB80-6D0606B171D7}"/>
              </a:ext>
            </a:extLst>
          </p:cNvPr>
          <p:cNvSpPr txBox="1"/>
          <p:nvPr/>
        </p:nvSpPr>
        <p:spPr>
          <a:xfrm>
            <a:off x="-145026" y="3377982"/>
            <a:ext cx="304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Ecological Knowledge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Wildlife Populations (WP)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Habitats, Ecosystems and Niches (HN)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Interdependence (ID)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Changes and Adaptations (CA)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Biodiversity (BD)</a:t>
            </a:r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C6B761-151D-41FE-B33F-6BAEE838981C}"/>
              </a:ext>
            </a:extLst>
          </p:cNvPr>
          <p:cNvSpPr/>
          <p:nvPr/>
        </p:nvSpPr>
        <p:spPr>
          <a:xfrm>
            <a:off x="2902974" y="3393993"/>
            <a:ext cx="34363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Social and Political Knowledge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Cultural Perspectives (CP)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Economic, Commercial &amp; Recreation (EC)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Historical and Geographical Development (HD)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Political &amp; Legislative Frameworks (PL)</a:t>
            </a:r>
          </a:p>
        </p:txBody>
      </p:sp>
      <p:sp>
        <p:nvSpPr>
          <p:cNvPr id="16384" name="TextBox 16383">
            <a:extLst>
              <a:ext uri="{FF2B5EF4-FFF2-40B4-BE49-F238E27FC236}">
                <a16:creationId xmlns:a16="http://schemas.microsoft.com/office/drawing/2014/main" id="{D81DC377-69CA-4D79-ACB7-36F0EEE51A83}"/>
              </a:ext>
            </a:extLst>
          </p:cNvPr>
          <p:cNvSpPr txBox="1"/>
          <p:nvPr/>
        </p:nvSpPr>
        <p:spPr>
          <a:xfrm>
            <a:off x="6362700" y="3352285"/>
            <a:ext cx="2781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Sustaining Fish &amp; Wildlife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Attitudes and Awareness (AA)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Human Impact (HI)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Issues and Trends (IT)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Wildlife Management (WM)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Responsible Action (RA)</a:t>
            </a:r>
          </a:p>
        </p:txBody>
      </p:sp>
    </p:spTree>
    <p:extLst>
      <p:ext uri="{BB962C8B-B14F-4D97-AF65-F5344CB8AC3E}">
        <p14:creationId xmlns:p14="http://schemas.microsoft.com/office/powerpoint/2010/main" val="35411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163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986BA2-98C0-48B4-A6F5-F97B3EF51AAA}"/>
              </a:ext>
            </a:extLst>
          </p:cNvPr>
          <p:cNvSpPr txBox="1"/>
          <p:nvPr/>
        </p:nvSpPr>
        <p:spPr>
          <a:xfrm rot="875355">
            <a:off x="3089240" y="177624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New!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7F3BC9-514E-4E41-8F21-FCE94DDA2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14" name="Picture 4" descr="How to think, not what to think">
            <a:extLst>
              <a:ext uri="{FF2B5EF4-FFF2-40B4-BE49-F238E27FC236}">
                <a16:creationId xmlns:a16="http://schemas.microsoft.com/office/drawing/2014/main" id="{54A5C47F-86A2-4D7C-8E2F-E393DBFB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8BD00-3C12-4CEA-A714-79AEE09C75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772" b="5555"/>
          <a:stretch/>
        </p:blipFill>
        <p:spPr>
          <a:xfrm>
            <a:off x="-308928" y="1813627"/>
            <a:ext cx="9489371" cy="5577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279FF-9100-4115-9CE7-24A0F6ECDD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772" b="5555"/>
          <a:stretch/>
        </p:blipFill>
        <p:spPr>
          <a:xfrm>
            <a:off x="1752600" y="2450709"/>
            <a:ext cx="7670927" cy="45089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73FE33-53F4-4034-9BC5-1B3CA72CDC8E}"/>
              </a:ext>
            </a:extLst>
          </p:cNvPr>
          <p:cNvSpPr txBox="1"/>
          <p:nvPr/>
        </p:nvSpPr>
        <p:spPr>
          <a:xfrm>
            <a:off x="6345430" y="4243497"/>
            <a:ext cx="2798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website: </a:t>
            </a:r>
            <a:r>
              <a:rPr lang="en-US" dirty="0">
                <a:hlinkClick r:id="rId7"/>
              </a:rPr>
              <a:t>https://www.fishwildlife.org/projectwild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w to think, not what to th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2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2895600" cy="26776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Project WILD and Aquatic WILD are  interdisciplinary conservation and environmental education programs emphasizing wildlife.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9325">
            <a:off x="3108573" y="2372841"/>
            <a:ext cx="2834640" cy="358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346">
            <a:off x="308516" y="2154163"/>
            <a:ext cx="2619916" cy="3474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1AAD25-24FF-4F97-9D0E-91C0AB54E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10" y="182099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67000"/>
                </a:solidFill>
              </a:rPr>
              <a:t>Project WILD Family of Programs</a:t>
            </a:r>
          </a:p>
        </p:txBody>
      </p:sp>
      <p:pic>
        <p:nvPicPr>
          <p:cNvPr id="8" name="Content Placeholder 7" descr="Guide Cover Flying WIL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7988" y="2815496"/>
            <a:ext cx="2164080" cy="28133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ow to think, not what to th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14" name="Picture 6" descr="GrowingUpWILDCover-reduc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2700" y="2815496"/>
            <a:ext cx="4314678" cy="28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1B165-A694-4546-AF87-4A7E2E104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2800" dirty="0"/>
              <a:t>Project WILD is administered nationally by the </a:t>
            </a:r>
          </a:p>
          <a:p>
            <a:pPr algn="ctr">
              <a:buNone/>
            </a:pPr>
            <a:r>
              <a:rPr lang="en-US" sz="2800" b="1" dirty="0"/>
              <a:t>Association of Fish &amp; Wildlife Agencies (AFWA)</a:t>
            </a:r>
            <a:endParaRPr lang="en-US" sz="28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Project WILD is sponsored throughout the United States, Puerto Rico, Canada, and Japan.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83" y="3147538"/>
            <a:ext cx="1475433" cy="1805463"/>
          </a:xfrm>
          <a:prstGeom prst="rect">
            <a:avLst/>
          </a:prstGeom>
        </p:spPr>
      </p:pic>
      <p:pic>
        <p:nvPicPr>
          <p:cNvPr id="10" name="Picture 4" descr="How to think, not what to th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9C816-B8AE-4AED-AE58-BC326CFF7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200" dirty="0"/>
          </a:p>
          <a:p>
            <a:pPr>
              <a:buNone/>
            </a:pPr>
            <a:r>
              <a:rPr lang="en-US" sz="3000" b="1" i="1" dirty="0"/>
              <a:t>Project WILD Goal                                                                       </a:t>
            </a:r>
            <a:r>
              <a:rPr lang="en-US" sz="3000" i="1" dirty="0"/>
              <a:t> </a:t>
            </a:r>
            <a:r>
              <a:rPr lang="en-US" sz="2400" i="1" dirty="0"/>
              <a:t>To assist students of any age in developing awareness, knowledge, skills, and commitment to result in informed decisions, responsible behavior, and constructive actions concerning wildlife and the environment.</a:t>
            </a:r>
          </a:p>
          <a:p>
            <a:pPr algn="ctr">
              <a:buNone/>
            </a:pPr>
            <a:endParaRPr lang="en-US" sz="1600" i="1" dirty="0"/>
          </a:p>
          <a:p>
            <a:pPr>
              <a:buNone/>
            </a:pPr>
            <a:endParaRPr lang="en-US" sz="1600" i="1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6525"/>
            <a:ext cx="3381375" cy="371475"/>
          </a:xfrm>
          <a:prstGeom prst="rect">
            <a:avLst/>
          </a:prstGeom>
          <a:noFill/>
        </p:spPr>
      </p:pic>
      <p:pic>
        <p:nvPicPr>
          <p:cNvPr id="5124" name="Picture 4" descr="https://fbcdn-sphotos-a.akamaihd.net/hphotos-ak-ash3/575650_3821373696236_1334504785_33757146_1702947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886200"/>
            <a:ext cx="4970257" cy="2971800"/>
          </a:xfrm>
          <a:prstGeom prst="rect">
            <a:avLst/>
          </a:prstGeom>
          <a:noFill/>
        </p:spPr>
      </p:pic>
      <p:pic>
        <p:nvPicPr>
          <p:cNvPr id="14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C70CD-EFCE-4FC6-B43B-0763033CF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3000" b="1" dirty="0"/>
              <a:t>Project WILD Delivery Model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WILD, Aquatic, Flying WILD &amp; Growing Up WILD: Available through professional development trainings conducted by certified facilitators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GUW &amp; Flying WILD also available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Over </a:t>
            </a:r>
            <a:r>
              <a:rPr lang="en-US" sz="2800" b="1" i="1" dirty="0">
                <a:solidFill>
                  <a:srgbClr val="167000"/>
                </a:solidFill>
              </a:rPr>
              <a:t>1.5 million </a:t>
            </a:r>
            <a:r>
              <a:rPr lang="en-US" sz="2800" dirty="0"/>
              <a:t>educators trained which provided instruction to over 100 million youth since WILD launched in 1983 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shion a fish - Puerto Rico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9480" y="5361976"/>
            <a:ext cx="2225040" cy="149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89538-2DE3-4380-8262-19A20FFE9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8" name="Picture 4" descr="How to think, not what to think">
            <a:extLst>
              <a:ext uri="{FF2B5EF4-FFF2-40B4-BE49-F238E27FC236}">
                <a16:creationId xmlns:a16="http://schemas.microsoft.com/office/drawing/2014/main" id="{C00195AF-C9A1-4A16-A87F-3D8987A7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15508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2800" b="1" dirty="0"/>
              <a:t>Project WILD Family of Program Guides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Hands-on, interdisciplinary activities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Supports learning in formal &amp; non-formal educational settings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Standards-based 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Scientifically accurate materials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Pre-service educator training applications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Thorough development, field-testing, and evaluation protocol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Emphasis on outdoor learning and field investigations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5FC08-9C23-4445-B338-C35B9FDDB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6525"/>
            <a:ext cx="3381375" cy="371475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08935" y="1876535"/>
            <a:ext cx="62181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investigations</a:t>
            </a:r>
          </a:p>
          <a:p>
            <a:r>
              <a:rPr lang="en-US" sz="2400" dirty="0"/>
              <a:t>They teach students..</a:t>
            </a:r>
          </a:p>
          <a:p>
            <a:r>
              <a:rPr lang="en-US" sz="2400" dirty="0"/>
              <a:t>…how to conduct scientific inquiry.</a:t>
            </a:r>
          </a:p>
          <a:p>
            <a:r>
              <a:rPr lang="en-US" sz="2400" dirty="0"/>
              <a:t>…the importance of experimenting</a:t>
            </a:r>
            <a:br>
              <a:rPr lang="en-US" sz="2400" dirty="0"/>
            </a:br>
            <a:r>
              <a:rPr lang="en-US" sz="2400" dirty="0"/>
              <a:t>    in uncontrolled environments.</a:t>
            </a:r>
          </a:p>
          <a:p>
            <a:r>
              <a:rPr lang="en-US" sz="2400" dirty="0"/>
              <a:t>…how to think about systems.</a:t>
            </a:r>
          </a:p>
          <a:p>
            <a:r>
              <a:rPr lang="en-US" sz="2400" dirty="0"/>
              <a:t>…with firsthand experience.</a:t>
            </a:r>
          </a:p>
          <a:p>
            <a:r>
              <a:rPr lang="en-US" sz="2400" dirty="0"/>
              <a:t>…important STEM skills.</a:t>
            </a:r>
          </a:p>
          <a:p>
            <a:r>
              <a:rPr lang="en-US" sz="2400" dirty="0"/>
              <a:t>…in accordance with standards.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8C40D-E957-41AE-B959-49C1EF2B3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4358239" cy="5334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302AD-598C-4B48-A8CF-37044BB89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26" y="5207214"/>
            <a:ext cx="4336116" cy="23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679486"/>
            <a:ext cx="4419600" cy="18582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	Extensions added to delve deeper into science, technology, engineering, and mathematics content. STEM extensions make use of a variety of tools from litmus tests to Smartphones and involve students in the application of technology, science, and math as part of their problem-solving efforts.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4" descr="Aquatic-WILD-Logo---PMS-3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60" y="0"/>
            <a:ext cx="1463040" cy="84684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595" y="3125521"/>
            <a:ext cx="2514600" cy="94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4800600"/>
            <a:ext cx="4419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career component added to all activities to tie in real occupations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field of wildlife management and conservation with every lesson. Supplementary online resources to use with WILD Work are linked through an expanded WILD website.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486400"/>
            <a:ext cx="23714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49F4DD-08FD-4A3E-AE10-EF862E5F4F87}"/>
              </a:ext>
            </a:extLst>
          </p:cNvPr>
          <p:cNvSpPr txBox="1">
            <a:spLocks/>
          </p:cNvSpPr>
          <p:nvPr/>
        </p:nvSpPr>
        <p:spPr>
          <a:xfrm>
            <a:off x="-1" y="87"/>
            <a:ext cx="9143999" cy="140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0013D05-5E60-4E71-8328-72F16486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705" r="25000" b="52455"/>
          <a:stretch>
            <a:fillRect/>
          </a:stretch>
        </p:blipFill>
        <p:spPr bwMode="auto">
          <a:xfrm>
            <a:off x="14748" y="92251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14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531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Project WILD Family of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L.</dc:creator>
  <cp:lastModifiedBy>Morris-Zarneke, Kim</cp:lastModifiedBy>
  <cp:revision>116</cp:revision>
  <dcterms:created xsi:type="dcterms:W3CDTF">2012-05-13T01:50:09Z</dcterms:created>
  <dcterms:modified xsi:type="dcterms:W3CDTF">2022-04-01T12:55:54Z</dcterms:modified>
</cp:coreProperties>
</file>