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9542"/>
    <a:srgbClr val="5462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489"/>
    <p:restoredTop sz="94665"/>
  </p:normalViewPr>
  <p:slideViewPr>
    <p:cSldViewPr snapToGrid="0" snapToObjects="1">
      <p:cViewPr varScale="1">
        <p:scale>
          <a:sx n="128" d="100"/>
          <a:sy n="128" d="100"/>
        </p:scale>
        <p:origin x="10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721B9C-3FE1-A545-8E49-88F329651DCC}" type="datetimeFigureOut">
              <a:rPr lang="en-US" smtClean="0"/>
              <a:t>10/1/19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CFB62-8E88-6F4D-85EB-53C35FAA8BA2}" type="slidenum">
              <a:rPr lang="en-US" smtClean="0"/>
              <a:t>‹#›</a:t>
            </a:fld>
            <a:endParaRPr lang="en-US"/>
          </a:p>
        </p:txBody>
      </p:sp>
    </p:spTree>
    <p:extLst>
      <p:ext uri="{BB962C8B-B14F-4D97-AF65-F5344CB8AC3E}">
        <p14:creationId xmlns:p14="http://schemas.microsoft.com/office/powerpoint/2010/main" val="111879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9CFB62-8E88-6F4D-85EB-53C35FAA8BA2}" type="slidenum">
              <a:rPr lang="en-US" smtClean="0"/>
              <a:t>1</a:t>
            </a:fld>
            <a:endParaRPr lang="en-US"/>
          </a:p>
        </p:txBody>
      </p:sp>
    </p:spTree>
    <p:extLst>
      <p:ext uri="{BB962C8B-B14F-4D97-AF65-F5344CB8AC3E}">
        <p14:creationId xmlns:p14="http://schemas.microsoft.com/office/powerpoint/2010/main" val="556463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alphaModFix amt="30000"/>
            <a:lum/>
          </a:blip>
          <a:srcRect/>
          <a:stretch>
            <a:fillRect t="-17000" b="-1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79972" y="600643"/>
            <a:ext cx="2633472" cy="913292"/>
          </a:xfrm>
          <a:prstGeom prst="rect">
            <a:avLst/>
          </a:prstGeom>
        </p:spPr>
      </p:pic>
      <p:sp>
        <p:nvSpPr>
          <p:cNvPr id="9" name="Rectangle 8"/>
          <p:cNvSpPr/>
          <p:nvPr userDrawn="1"/>
        </p:nvSpPr>
        <p:spPr>
          <a:xfrm>
            <a:off x="0" y="1847694"/>
            <a:ext cx="12192000" cy="1306286"/>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2174473"/>
            <a:ext cx="9144000" cy="757237"/>
          </a:xfrm>
        </p:spPr>
        <p:txBody>
          <a:bodyPr anchor="b"/>
          <a:lstStyle>
            <a:lvl1pPr algn="ctr">
              <a:defRPr sz="6000">
                <a:solidFill>
                  <a:schemeClr val="bg1"/>
                </a:solidFill>
                <a:latin typeface="Garamond" charset="0"/>
                <a:ea typeface="Garamond" charset="0"/>
                <a:cs typeface="Garamond"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944385"/>
            <a:ext cx="9144000" cy="40119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4" name="Date Placeholder 13"/>
          <p:cNvSpPr>
            <a:spLocks noGrp="1"/>
          </p:cNvSpPr>
          <p:nvPr>
            <p:ph type="dt" sz="half" idx="10"/>
          </p:nvPr>
        </p:nvSpPr>
        <p:spPr/>
        <p:txBody>
          <a:bodyPr/>
          <a:lstStyle/>
          <a:p>
            <a:r>
              <a:rPr lang="en-US"/>
              <a:t>11/15/17</a:t>
            </a:r>
          </a:p>
        </p:txBody>
      </p:sp>
      <p:sp>
        <p:nvSpPr>
          <p:cNvPr id="15" name="Footer Placeholder 14"/>
          <p:cNvSpPr>
            <a:spLocks noGrp="1"/>
          </p:cNvSpPr>
          <p:nvPr>
            <p:ph type="ftr" sz="quarter" idx="11"/>
          </p:nvPr>
        </p:nvSpPr>
        <p:spPr/>
        <p:txBody>
          <a:bodyPr/>
          <a:lstStyle/>
          <a:p>
            <a:r>
              <a:rPr lang="en-US"/>
              <a:t>Presenter</a:t>
            </a:r>
          </a:p>
        </p:txBody>
      </p:sp>
    </p:spTree>
    <p:extLst>
      <p:ext uri="{BB962C8B-B14F-4D97-AF65-F5344CB8AC3E}">
        <p14:creationId xmlns:p14="http://schemas.microsoft.com/office/powerpoint/2010/main" val="175900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279781"/>
            <a:ext cx="12192000" cy="878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a:spLocks noGrp="1"/>
          </p:cNvSpPr>
          <p:nvPr>
            <p:ph idx="1"/>
          </p:nvPr>
        </p:nvSpPr>
        <p:spPr>
          <a:xfrm>
            <a:off x="838200" y="1389888"/>
            <a:ext cx="10515600" cy="5230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2"/>
          <p:cNvSpPr>
            <a:spLocks noGrp="1"/>
          </p:cNvSpPr>
          <p:nvPr>
            <p:ph type="title"/>
          </p:nvPr>
        </p:nvSpPr>
        <p:spPr>
          <a:xfrm>
            <a:off x="838200" y="279781"/>
            <a:ext cx="10515600" cy="878459"/>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771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sz="half" idx="1"/>
          </p:nvPr>
        </p:nvSpPr>
        <p:spPr>
          <a:xfrm>
            <a:off x="838200" y="1389888"/>
            <a:ext cx="5181600" cy="5230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3"/>
          <p:cNvSpPr>
            <a:spLocks noGrp="1"/>
          </p:cNvSpPr>
          <p:nvPr>
            <p:ph sz="half" idx="2"/>
          </p:nvPr>
        </p:nvSpPr>
        <p:spPr>
          <a:xfrm>
            <a:off x="6172200" y="1389888"/>
            <a:ext cx="5181600" cy="52303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0" y="279781"/>
            <a:ext cx="12192000" cy="8784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2"/>
          <p:cNvSpPr>
            <a:spLocks noGrp="1"/>
          </p:cNvSpPr>
          <p:nvPr>
            <p:ph type="title"/>
          </p:nvPr>
        </p:nvSpPr>
        <p:spPr>
          <a:xfrm>
            <a:off x="838200" y="279781"/>
            <a:ext cx="10515600" cy="878459"/>
          </a:xfrm>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30477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11/15/17</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Presenter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D3187-7417-4145-BE89-FAFE29810064}"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Hike Through the Guide</a:t>
            </a:r>
          </a:p>
        </p:txBody>
      </p:sp>
      <p:sp>
        <p:nvSpPr>
          <p:cNvPr id="3" name="Subtitle 2"/>
          <p:cNvSpPr>
            <a:spLocks noGrp="1"/>
          </p:cNvSpPr>
          <p:nvPr>
            <p:ph type="subTitle" idx="1"/>
          </p:nvPr>
        </p:nvSpPr>
        <p:spPr/>
        <p:txBody>
          <a:bodyPr>
            <a:normAutofit lnSpcReduction="10000"/>
          </a:bodyPr>
          <a:lstStyle/>
          <a:p>
            <a:r>
              <a:rPr lang="en-US" dirty="0"/>
              <a:t>Project WILD/Aquatic WILD</a:t>
            </a:r>
          </a:p>
          <a:p>
            <a:endParaRPr lang="en-US" dirty="0"/>
          </a:p>
        </p:txBody>
      </p:sp>
      <p:pic>
        <p:nvPicPr>
          <p:cNvPr id="5" name="Picture 4" descr="A close up of a logo&#10;&#10;Description automatically generated">
            <a:extLst>
              <a:ext uri="{FF2B5EF4-FFF2-40B4-BE49-F238E27FC236}">
                <a16:creationId xmlns:a16="http://schemas.microsoft.com/office/drawing/2014/main" id="{08FC4F45-FA4F-4FDF-886E-A5EF4AD7ADA1}"/>
              </a:ext>
            </a:extLst>
          </p:cNvPr>
          <p:cNvPicPr>
            <a:picLocks noChangeAspect="1"/>
          </p:cNvPicPr>
          <p:nvPr/>
        </p:nvPicPr>
        <p:blipFill>
          <a:blip r:embed="rId3"/>
          <a:stretch>
            <a:fillRect/>
          </a:stretch>
        </p:blipFill>
        <p:spPr>
          <a:xfrm>
            <a:off x="8469297" y="4898077"/>
            <a:ext cx="3403110" cy="155181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25D36FC4-3B9B-40A9-89B9-BC249C9D9F88}"/>
              </a:ext>
            </a:extLst>
          </p:cNvPr>
          <p:cNvPicPr>
            <a:picLocks noChangeAspect="1"/>
          </p:cNvPicPr>
          <p:nvPr/>
        </p:nvPicPr>
        <p:blipFill>
          <a:blip r:embed="rId4"/>
          <a:stretch>
            <a:fillRect/>
          </a:stretch>
        </p:blipFill>
        <p:spPr>
          <a:xfrm>
            <a:off x="239428" y="4988426"/>
            <a:ext cx="3577970" cy="1340849"/>
          </a:xfrm>
          <a:prstGeom prst="rect">
            <a:avLst/>
          </a:prstGeom>
        </p:spPr>
      </p:pic>
    </p:spTree>
    <p:extLst>
      <p:ext uri="{BB962C8B-B14F-4D97-AF65-F5344CB8AC3E}">
        <p14:creationId xmlns:p14="http://schemas.microsoft.com/office/powerpoint/2010/main" val="680749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5. Find an activity that is appropriate for lower elementary (LE) that uses description and evaluation. What is the name of the activity and what section of guide did you use to find it?</a:t>
            </a:r>
          </a:p>
          <a:p>
            <a:pPr marL="0" indent="0">
              <a:buNone/>
            </a:pPr>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374764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5. Skills index, pages 516-517 - Learning to Look, Learning to See, What bear Goes Where?</a:t>
            </a:r>
          </a:p>
          <a:p>
            <a:pPr marL="0" indent="0">
              <a:buNone/>
            </a:pPr>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4168969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6. Find an activity that is appropriate for grades 9-12 that addresses resource management. What is the name of the activity and what section of the guide did you use to find it? </a:t>
            </a:r>
          </a:p>
          <a:p>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48185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dirty="0"/>
              <a:t>6. Topic Index, pages 518-519; A Pictures Worth 1,000 Words, Back from the Brink, Bird Song Survey, Deer Dilemma, Dropping in on a Deer, Ecosystem Architects, Fire Ecology, Habitat </a:t>
            </a:r>
            <a:r>
              <a:rPr lang="en-US" dirty="0" err="1"/>
              <a:t>Heros</a:t>
            </a:r>
            <a:r>
              <a:rPr lang="en-US" dirty="0"/>
              <a:t>, Here today, Gone Tomorrow,   Migration Barriers, Monarch Marathon, Pay to Play, Rain Drops and Ranges, The Power of Planning, Water Mileage, Wildlife and the Environment Community Survey </a:t>
            </a:r>
          </a:p>
          <a:p>
            <a:pPr marL="0" indent="0">
              <a:buNone/>
            </a:pPr>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89623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257798" cy="5230368"/>
          </a:xfrm>
        </p:spPr>
        <p:txBody>
          <a:bodyPr>
            <a:normAutofit/>
          </a:bodyPr>
          <a:lstStyle/>
          <a:p>
            <a:pPr marL="0" indent="0">
              <a:buNone/>
            </a:pPr>
            <a:r>
              <a:rPr lang="en-US" sz="4000" dirty="0"/>
              <a:t>7. What are the objectives to Lights Out? </a:t>
            </a:r>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2444558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7. On page 366  - Students will (1) define light pollution. (2) Describe the adverse effects of light pollution on wildlife. (3) Develop plans to reduce the adverse effects of artificial light.</a:t>
            </a:r>
          </a:p>
          <a:p>
            <a:pPr marL="0" indent="0">
              <a:buNone/>
            </a:pPr>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417866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3600" dirty="0"/>
              <a:t>8. What is one Extension or variation in To Zone or Not to Zone? </a:t>
            </a:r>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2521572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lnSpcReduction="10000"/>
          </a:bodyPr>
          <a:lstStyle/>
          <a:p>
            <a:pPr marL="0" indent="0">
              <a:buNone/>
            </a:pPr>
            <a:r>
              <a:rPr lang="en-US" sz="3200" dirty="0"/>
              <a:t>8. On page 388 – (1) Have students identify a wildlife issue in their local area, gather data and conflicting opinions, and develop their own simulation. (2) Adapt this activity to a debate format. (3) Observe or participate in a local zoning board meeting. (4) Visit an outdoor site and observe various land use zones…..</a:t>
            </a:r>
          </a:p>
          <a:p>
            <a:pPr marL="0" indent="0">
              <a:buNone/>
            </a:pPr>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709373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r>
              <a:rPr lang="en-US" sz="4000" dirty="0"/>
              <a:t>What content areas are covered in the activity “Alice in Waterland?”</a:t>
            </a:r>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56091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4400" dirty="0"/>
              <a:t>9. On page 223 Aquatic WILD- Science Environmental Education, Mathematics, Social Studies, Expressive Arts</a:t>
            </a:r>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5240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5400" dirty="0"/>
              <a:t>1. List three divisions of the Project WILD Activity guide?</a:t>
            </a:r>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153782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4000" dirty="0"/>
              <a:t>10. What career(s) are addressed the aquatic WILD activity “Puddle Wonders?” </a:t>
            </a:r>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606287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4000" dirty="0"/>
              <a:t>10. Page 171 WILD Work in the aquatic WILD guide- Field Biologists and Civil Engineers</a:t>
            </a:r>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59462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11. What are the STEM connections addressed in the activity “Water Safari?”</a:t>
            </a:r>
          </a:p>
          <a:p>
            <a:pPr marL="0" indent="0">
              <a:buNone/>
            </a:pPr>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366620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dirty="0"/>
              <a:t>11. Page 40 aquatic WILD- Make simple graphs or pie charts that describe quantities of wildlife species identified.</a:t>
            </a:r>
          </a:p>
          <a:p>
            <a:pPr marL="0" indent="0">
              <a:buNone/>
            </a:pPr>
            <a:r>
              <a:rPr lang="en-US" dirty="0"/>
              <a:t>Draw a map of the field site that includes the locations of water sources and where students observed animals or signs of wildlife</a:t>
            </a:r>
          </a:p>
          <a:p>
            <a:pPr marL="0" indent="0">
              <a:buNone/>
            </a:pPr>
            <a:r>
              <a:rPr lang="en-US" dirty="0"/>
              <a:t>Discuss if human activities on the study site have affected water availability for wildlife. </a:t>
            </a:r>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462389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4000" dirty="0"/>
              <a:t>1. Ecological knowledge, social and political knowledge, and sustaining fish and wildlife resources</a:t>
            </a:r>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247608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400" dirty="0"/>
              <a:t>2.Where can you find how to use Project WILD Field Investigations? How many FI are there?</a:t>
            </a:r>
          </a:p>
          <a:p>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333530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3600" dirty="0"/>
              <a:t>2. On page xvii in the terrestrial guide, 16 total Field Investigations         </a:t>
            </a:r>
          </a:p>
          <a:p>
            <a:pPr marL="0" indent="0">
              <a:buNone/>
            </a:pPr>
            <a:endParaRPr lang="en-US" sz="3600" dirty="0"/>
          </a:p>
          <a:p>
            <a:pPr marL="0" indent="0">
              <a:buNone/>
            </a:pPr>
            <a:r>
              <a:rPr lang="en-US" sz="3600" dirty="0"/>
              <a:t>  On page xiv in the aquatic guide, 8 total field investigations</a:t>
            </a:r>
          </a:p>
          <a:p>
            <a:pPr marL="0" indent="0">
              <a:buNone/>
            </a:pPr>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305264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3. How might you create a unit plan on the topic of changing land; changing climate for middle schoolers?   What might be some activities and resources?</a:t>
            </a:r>
          </a:p>
          <a:p>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417692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3. On page 520 terrestrial guide;   activities listed </a:t>
            </a:r>
          </a:p>
          <a:p>
            <a:endParaRPr lang="en-US" dirty="0"/>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1459623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lstStyle/>
          <a:p>
            <a:pPr marL="0" indent="0">
              <a:buNone/>
            </a:pPr>
            <a:r>
              <a:rPr lang="en-US" sz="4000" dirty="0"/>
              <a:t>4. What is hibernacula? What page was this information on?</a:t>
            </a:r>
          </a:p>
          <a:p>
            <a:endParaRPr lang="en-US" dirty="0"/>
          </a:p>
        </p:txBody>
      </p:sp>
      <p:sp>
        <p:nvSpPr>
          <p:cNvPr id="3" name="Title 2"/>
          <p:cNvSpPr>
            <a:spLocks noGrp="1"/>
          </p:cNvSpPr>
          <p:nvPr>
            <p:ph type="title"/>
          </p:nvPr>
        </p:nvSpPr>
        <p:spPr/>
        <p:txBody>
          <a:bodyPr/>
          <a:lstStyle/>
          <a:p>
            <a:r>
              <a:rPr lang="en-US" dirty="0"/>
              <a:t>Question</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2956446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389888"/>
            <a:ext cx="5056573" cy="5230368"/>
          </a:xfrm>
        </p:spPr>
        <p:txBody>
          <a:bodyPr>
            <a:normAutofit/>
          </a:bodyPr>
          <a:lstStyle/>
          <a:p>
            <a:pPr marL="0" indent="0">
              <a:buNone/>
            </a:pPr>
            <a:r>
              <a:rPr lang="en-US" sz="4000" dirty="0"/>
              <a:t>4. In the Glossary, page 562 terrestrial guide; places where an animal hibernates or over winters</a:t>
            </a:r>
          </a:p>
        </p:txBody>
      </p:sp>
      <p:sp>
        <p:nvSpPr>
          <p:cNvPr id="3" name="Title 2"/>
          <p:cNvSpPr>
            <a:spLocks noGrp="1"/>
          </p:cNvSpPr>
          <p:nvPr>
            <p:ph type="title"/>
          </p:nvPr>
        </p:nvSpPr>
        <p:spPr/>
        <p:txBody>
          <a:bodyPr/>
          <a:lstStyle/>
          <a:p>
            <a:r>
              <a:rPr lang="en-US" dirty="0"/>
              <a:t>Answer</a:t>
            </a:r>
          </a:p>
        </p:txBody>
      </p:sp>
      <p:pic>
        <p:nvPicPr>
          <p:cNvPr id="4" name="Picture 3">
            <a:extLst>
              <a:ext uri="{FF2B5EF4-FFF2-40B4-BE49-F238E27FC236}">
                <a16:creationId xmlns:a16="http://schemas.microsoft.com/office/drawing/2014/main" id="{F250224C-7D7F-4718-A6E0-174D5BB859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33346">
            <a:off x="9097411" y="1461706"/>
            <a:ext cx="2619916" cy="3474720"/>
          </a:xfrm>
          <a:prstGeom prst="rect">
            <a:avLst/>
          </a:prstGeom>
        </p:spPr>
      </p:pic>
      <p:pic>
        <p:nvPicPr>
          <p:cNvPr id="5" name="Picture 5">
            <a:extLst>
              <a:ext uri="{FF2B5EF4-FFF2-40B4-BE49-F238E27FC236}">
                <a16:creationId xmlns:a16="http://schemas.microsoft.com/office/drawing/2014/main" id="{EB886D10-8D0A-49BB-B576-339829BF4C64}"/>
              </a:ext>
            </a:extLst>
          </p:cNvPr>
          <p:cNvPicPr>
            <a:picLocks noChangeAspect="1" noChangeArrowheads="1"/>
          </p:cNvPicPr>
          <p:nvPr/>
        </p:nvPicPr>
        <p:blipFill>
          <a:blip r:embed="rId3" cstate="print"/>
          <a:srcRect/>
          <a:stretch>
            <a:fillRect/>
          </a:stretch>
        </p:blipFill>
        <p:spPr bwMode="auto">
          <a:xfrm rot="21169325">
            <a:off x="6308971" y="2553283"/>
            <a:ext cx="2834640" cy="3586686"/>
          </a:xfrm>
          <a:prstGeom prst="rect">
            <a:avLst/>
          </a:prstGeom>
          <a:noFill/>
          <a:ln w="9525">
            <a:noFill/>
            <a:miter lim="800000"/>
            <a:headEnd/>
            <a:tailEnd/>
          </a:ln>
        </p:spPr>
      </p:pic>
    </p:spTree>
    <p:extLst>
      <p:ext uri="{BB962C8B-B14F-4D97-AF65-F5344CB8AC3E}">
        <p14:creationId xmlns:p14="http://schemas.microsoft.com/office/powerpoint/2010/main" val="2887127210"/>
      </p:ext>
    </p:extLst>
  </p:cSld>
  <p:clrMapOvr>
    <a:masterClrMapping/>
  </p:clrMapOvr>
</p:sld>
</file>

<file path=ppt/theme/theme1.xml><?xml version="1.0" encoding="utf-8"?>
<a:theme xmlns:a="http://schemas.openxmlformats.org/drawingml/2006/main" name="Office Theme">
  <a:themeElements>
    <a:clrScheme name="GADNR WRD">
      <a:dk1>
        <a:srgbClr val="000000"/>
      </a:dk1>
      <a:lt1>
        <a:srgbClr val="FFFFFF"/>
      </a:lt1>
      <a:dk2>
        <a:srgbClr val="44546A"/>
      </a:dk2>
      <a:lt2>
        <a:srgbClr val="E7E6E6"/>
      </a:lt2>
      <a:accent1>
        <a:srgbClr val="B15C12"/>
      </a:accent1>
      <a:accent2>
        <a:srgbClr val="FD831A"/>
      </a:accent2>
      <a:accent3>
        <a:srgbClr val="BE814C"/>
      </a:accent3>
      <a:accent4>
        <a:srgbClr val="FDAC66"/>
      </a:accent4>
      <a:accent5>
        <a:srgbClr val="7E410D"/>
      </a:accent5>
      <a:accent6>
        <a:srgbClr val="B17406"/>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ke through the guide 2019" id="{6DA1AE86-6AA8-431D-BC78-FAB2EC9382FF}" vid="{9F3A5993-E9CA-4E46-9E97-B0E4E5A310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626</Words>
  <Application>Microsoft Macintosh PowerPoint</Application>
  <PresentationFormat>Widescreen</PresentationFormat>
  <Paragraphs>51</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Garamond</vt:lpstr>
      <vt:lpstr>Office Theme</vt:lpstr>
      <vt:lpstr>Hike Through the Guide</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lpstr>Question</vt:lpstr>
      <vt:lpstr>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Hike Through the Guide</dc:title>
  <dc:creator>Hrubesh, Amanda</dc:creator>
  <cp:lastModifiedBy>Hrubesh, Amanda</cp:lastModifiedBy>
  <cp:revision>1</cp:revision>
  <dcterms:created xsi:type="dcterms:W3CDTF">2019-10-01T18:02:20Z</dcterms:created>
  <dcterms:modified xsi:type="dcterms:W3CDTF">2019-10-01T18:02:40Z</dcterms:modified>
</cp:coreProperties>
</file>