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9" r:id="rId3"/>
    <p:sldId id="302" r:id="rId4"/>
    <p:sldId id="301" r:id="rId5"/>
    <p:sldId id="267" r:id="rId6"/>
    <p:sldId id="282" r:id="rId7"/>
    <p:sldId id="308" r:id="rId8"/>
    <p:sldId id="306" r:id="rId9"/>
    <p:sldId id="312" r:id="rId10"/>
    <p:sldId id="305" r:id="rId11"/>
    <p:sldId id="304" r:id="rId12"/>
    <p:sldId id="313" r:id="rId13"/>
    <p:sldId id="314" r:id="rId14"/>
    <p:sldId id="31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AFF7B1-8649-47AC-A83B-7BDA44AD6FAE}">
          <p14:sldIdLst>
            <p14:sldId id="257"/>
            <p14:sldId id="299"/>
            <p14:sldId id="302"/>
            <p14:sldId id="301"/>
            <p14:sldId id="267"/>
            <p14:sldId id="282"/>
            <p14:sldId id="308"/>
            <p14:sldId id="306"/>
            <p14:sldId id="312"/>
            <p14:sldId id="305"/>
            <p14:sldId id="304"/>
            <p14:sldId id="313"/>
          </p14:sldIdLst>
        </p14:section>
        <p14:section name="Untitled Section" id="{BAB90307-C4B0-47C9-A64B-33761A7365E6}">
          <p14:sldIdLst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vesay" initials="SL" lastIdx="0" clrIdx="0">
    <p:extLst>
      <p:ext uri="{19B8F6BF-5375-455C-9EA6-DF929625EA0E}">
        <p15:presenceInfo xmlns:p15="http://schemas.microsoft.com/office/powerpoint/2012/main" userId="275eff3d34a5b4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58" autoAdjust="0"/>
  </p:normalViewPr>
  <p:slideViewPr>
    <p:cSldViewPr>
      <p:cViewPr varScale="1">
        <p:scale>
          <a:sx n="81" d="100"/>
          <a:sy n="81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'[chinook slamon data.xlsx]Sheet1'!$B$1</c:f>
              <c:strCache>
                <c:ptCount val="1"/>
                <c:pt idx="0">
                  <c:v>number of salmon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'[chinook slamon data.xlsx]Sheet1'!$A$2:$A$22</c:f>
              <c:strCache>
                <c:ptCount val="21"/>
                <c:pt idx="0">
                  <c:v>historic</c:v>
                </c:pt>
                <c:pt idx="1">
                  <c:v>1954</c:v>
                </c:pt>
                <c:pt idx="2">
                  <c:v>1957</c:v>
                </c:pt>
                <c:pt idx="3">
                  <c:v>1960</c:v>
                </c:pt>
                <c:pt idx="4">
                  <c:v>1963</c:v>
                </c:pt>
                <c:pt idx="5">
                  <c:v>1966</c:v>
                </c:pt>
                <c:pt idx="6">
                  <c:v>1969</c:v>
                </c:pt>
                <c:pt idx="7">
                  <c:v>1972</c:v>
                </c:pt>
                <c:pt idx="8">
                  <c:v>1975</c:v>
                </c:pt>
                <c:pt idx="9">
                  <c:v>1978</c:v>
                </c:pt>
                <c:pt idx="10">
                  <c:v>1981</c:v>
                </c:pt>
                <c:pt idx="11">
                  <c:v>1984</c:v>
                </c:pt>
                <c:pt idx="12">
                  <c:v>1987</c:v>
                </c:pt>
                <c:pt idx="13">
                  <c:v>1990</c:v>
                </c:pt>
                <c:pt idx="14">
                  <c:v>1993</c:v>
                </c:pt>
                <c:pt idx="15">
                  <c:v>1996</c:v>
                </c:pt>
                <c:pt idx="16">
                  <c:v>1999</c:v>
                </c:pt>
                <c:pt idx="17">
                  <c:v>2002</c:v>
                </c:pt>
                <c:pt idx="18">
                  <c:v>2005</c:v>
                </c:pt>
                <c:pt idx="19">
                  <c:v>2008</c:v>
                </c:pt>
                <c:pt idx="20">
                  <c:v>2011</c:v>
                </c:pt>
              </c:strCache>
            </c:strRef>
          </c:cat>
          <c:val>
            <c:numRef>
              <c:f>'[chinook slamon data.xlsx]Sheet1'!$B$2:$B$22</c:f>
              <c:numCache>
                <c:formatCode>_(* #,##0_);_(* \(#,##0\);_(* "-"_);_(@_)</c:formatCode>
                <c:ptCount val="21"/>
                <c:pt idx="0">
                  <c:v>1000000</c:v>
                </c:pt>
                <c:pt idx="1">
                  <c:v>500000</c:v>
                </c:pt>
                <c:pt idx="2">
                  <c:v>120000</c:v>
                </c:pt>
                <c:pt idx="3">
                  <c:v>480000</c:v>
                </c:pt>
                <c:pt idx="4">
                  <c:v>290000</c:v>
                </c:pt>
                <c:pt idx="5">
                  <c:v>200000</c:v>
                </c:pt>
                <c:pt idx="6">
                  <c:v>305000</c:v>
                </c:pt>
                <c:pt idx="7">
                  <c:v>175000</c:v>
                </c:pt>
                <c:pt idx="8">
                  <c:v>200000</c:v>
                </c:pt>
                <c:pt idx="9">
                  <c:v>190000</c:v>
                </c:pt>
                <c:pt idx="10">
                  <c:v>280000</c:v>
                </c:pt>
                <c:pt idx="11">
                  <c:v>280000</c:v>
                </c:pt>
                <c:pt idx="12">
                  <c:v>300000</c:v>
                </c:pt>
                <c:pt idx="13">
                  <c:v>100000</c:v>
                </c:pt>
                <c:pt idx="14">
                  <c:v>225000</c:v>
                </c:pt>
                <c:pt idx="15">
                  <c:v>350000</c:v>
                </c:pt>
                <c:pt idx="16">
                  <c:v>400000</c:v>
                </c:pt>
                <c:pt idx="17">
                  <c:v>880000</c:v>
                </c:pt>
                <c:pt idx="18">
                  <c:v>450000</c:v>
                </c:pt>
                <c:pt idx="19">
                  <c:v>66000</c:v>
                </c:pt>
                <c:pt idx="20">
                  <c:v>122000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AC-487E-980A-FE8AEEB73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73575032"/>
        <c:axId val="573575360"/>
      </c:lineChart>
      <c:catAx>
        <c:axId val="57357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575360"/>
        <c:crosses val="autoZero"/>
        <c:auto val="1"/>
        <c:lblAlgn val="ctr"/>
        <c:lblOffset val="100"/>
        <c:noMultiLvlLbl val="0"/>
      </c:catAx>
      <c:valAx>
        <c:axId val="573575360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57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75914921012233"/>
          <c:y val="0.11257795275590551"/>
          <c:w val="0.87037921556975184"/>
          <c:h val="0.77508696412948386"/>
        </c:manualLayout>
      </c:layout>
      <c:lineChart>
        <c:grouping val="standard"/>
        <c:varyColors val="0"/>
        <c:ser>
          <c:idx val="0"/>
          <c:order val="0"/>
          <c:tx>
            <c:strRef>
              <c:f>'[chinook slamon data.xlsx]Sheet1'!$B$1</c:f>
              <c:strCache>
                <c:ptCount val="1"/>
                <c:pt idx="0">
                  <c:v>number of salmon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'[chinook slamon data.xlsx]Sheet1'!$A$2:$A$22</c:f>
              <c:strCache>
                <c:ptCount val="21"/>
                <c:pt idx="0">
                  <c:v>historic</c:v>
                </c:pt>
                <c:pt idx="1">
                  <c:v>1954</c:v>
                </c:pt>
                <c:pt idx="2">
                  <c:v>1957</c:v>
                </c:pt>
                <c:pt idx="3">
                  <c:v>1960</c:v>
                </c:pt>
                <c:pt idx="4">
                  <c:v>1963</c:v>
                </c:pt>
                <c:pt idx="5">
                  <c:v>1966</c:v>
                </c:pt>
                <c:pt idx="6">
                  <c:v>1969</c:v>
                </c:pt>
                <c:pt idx="7">
                  <c:v>1972</c:v>
                </c:pt>
                <c:pt idx="8">
                  <c:v>1975</c:v>
                </c:pt>
                <c:pt idx="9">
                  <c:v>1978</c:v>
                </c:pt>
                <c:pt idx="10">
                  <c:v>1981</c:v>
                </c:pt>
                <c:pt idx="11">
                  <c:v>1984</c:v>
                </c:pt>
                <c:pt idx="12">
                  <c:v>1987</c:v>
                </c:pt>
                <c:pt idx="13">
                  <c:v>1990</c:v>
                </c:pt>
                <c:pt idx="14">
                  <c:v>1993</c:v>
                </c:pt>
                <c:pt idx="15">
                  <c:v>1996</c:v>
                </c:pt>
                <c:pt idx="16">
                  <c:v>1999</c:v>
                </c:pt>
                <c:pt idx="17">
                  <c:v>2002</c:v>
                </c:pt>
                <c:pt idx="18">
                  <c:v>2005</c:v>
                </c:pt>
                <c:pt idx="19">
                  <c:v>2008</c:v>
                </c:pt>
                <c:pt idx="20">
                  <c:v>2011</c:v>
                </c:pt>
              </c:strCache>
            </c:strRef>
          </c:cat>
          <c:val>
            <c:numRef>
              <c:f>'[chinook slamon data.xlsx]Sheet1'!$B$2:$B$22</c:f>
              <c:numCache>
                <c:formatCode>_(* #,##0_);_(* \(#,##0\);_(* "-"_);_(@_)</c:formatCode>
                <c:ptCount val="21"/>
                <c:pt idx="0">
                  <c:v>1000000</c:v>
                </c:pt>
                <c:pt idx="1">
                  <c:v>500000</c:v>
                </c:pt>
                <c:pt idx="2">
                  <c:v>120000</c:v>
                </c:pt>
                <c:pt idx="3">
                  <c:v>480000</c:v>
                </c:pt>
                <c:pt idx="4">
                  <c:v>290000</c:v>
                </c:pt>
                <c:pt idx="5">
                  <c:v>200000</c:v>
                </c:pt>
                <c:pt idx="6">
                  <c:v>305000</c:v>
                </c:pt>
                <c:pt idx="7">
                  <c:v>175000</c:v>
                </c:pt>
                <c:pt idx="8">
                  <c:v>200000</c:v>
                </c:pt>
                <c:pt idx="9">
                  <c:v>190000</c:v>
                </c:pt>
                <c:pt idx="10">
                  <c:v>280000</c:v>
                </c:pt>
                <c:pt idx="11">
                  <c:v>280000</c:v>
                </c:pt>
                <c:pt idx="12">
                  <c:v>300000</c:v>
                </c:pt>
                <c:pt idx="13">
                  <c:v>100000</c:v>
                </c:pt>
                <c:pt idx="14">
                  <c:v>225000</c:v>
                </c:pt>
                <c:pt idx="15">
                  <c:v>350000</c:v>
                </c:pt>
                <c:pt idx="16">
                  <c:v>400000</c:v>
                </c:pt>
                <c:pt idx="17">
                  <c:v>880000</c:v>
                </c:pt>
                <c:pt idx="18">
                  <c:v>450000</c:v>
                </c:pt>
                <c:pt idx="19">
                  <c:v>66000</c:v>
                </c:pt>
                <c:pt idx="20">
                  <c:v>122000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AC-487E-980A-FE8AEEB73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73575032"/>
        <c:axId val="573575360"/>
      </c:lineChart>
      <c:catAx>
        <c:axId val="57357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575360"/>
        <c:crosses val="autoZero"/>
        <c:auto val="1"/>
        <c:lblAlgn val="ctr"/>
        <c:lblOffset val="100"/>
        <c:noMultiLvlLbl val="0"/>
      </c:catAx>
      <c:valAx>
        <c:axId val="573575360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57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A86E-2731-4CD3-B3A2-93EDB58CE0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3FB5-5A01-4B7C-BD01-DB01E08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7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98F0-2399-402C-93B0-4D739ECA5408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726-A7D2-4F53-A4DF-1A7195DC9E61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1BAE-B2F5-4958-B178-9705A0DA1DE7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FDB0-ACE1-4932-AC8B-56C22EAC3A1B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6096-B62F-44C5-9CEA-9143FC7E5C17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48DE-F481-4687-AED9-DBFD783129F1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B359-9585-4AF4-9AC2-C9FA3BDC0EE9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F3DA-E541-4F48-A829-344183BC610A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716-75B4-4637-8412-BC8559133E05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7016-D7AA-4EF4-ABA1-29CC3E434D93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4E1A-A36C-4650-9D91-644883B94DE1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Think, Not What to Think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8C51-822C-4242-A1A4-0E55F62A0E78}" type="datetime1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How to Think, Not What to Think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A324-7E89-400C-B767-3A1D8286A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w to think, not what to th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1200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 descr="http://www.projectwild.org/secure/images/1MEducatorLogo-NoAnimals_000.jpg"/>
          <p:cNvSpPr>
            <a:spLocks noChangeAspect="1" noChangeArrowheads="1"/>
          </p:cNvSpPr>
          <p:nvPr/>
        </p:nvSpPr>
        <p:spPr bwMode="auto">
          <a:xfrm>
            <a:off x="155575" y="-631825"/>
            <a:ext cx="2952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://www.projectwild.org/secure/images/1MEducatorLogo-NoAnimals_000.jpg"/>
          <p:cNvSpPr>
            <a:spLocks noChangeAspect="1" noChangeArrowheads="1"/>
          </p:cNvSpPr>
          <p:nvPr/>
        </p:nvSpPr>
        <p:spPr bwMode="auto">
          <a:xfrm>
            <a:off x="155575" y="-631825"/>
            <a:ext cx="2952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://www.projectwild.org/secure/images/1MEducatorLogo-NoAnimals_000.jpg"/>
          <p:cNvSpPr>
            <a:spLocks noChangeAspect="1" noChangeArrowheads="1"/>
          </p:cNvSpPr>
          <p:nvPr/>
        </p:nvSpPr>
        <p:spPr bwMode="auto">
          <a:xfrm>
            <a:off x="155575" y="-631825"/>
            <a:ext cx="2952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62947" y="2286265"/>
            <a:ext cx="2895600" cy="26776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/>
              <a:t>Project WILD and Aquatic WILD are  interdisciplinary conservation and environmental education programs emphasizing wildlife.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9325">
            <a:off x="3108573" y="2372841"/>
            <a:ext cx="2834640" cy="358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346">
            <a:off x="308516" y="2154163"/>
            <a:ext cx="2619916" cy="3474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1AAD25-24FF-4F97-9D0E-91C0AB54E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228600" y="1948648"/>
            <a:ext cx="6218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015A6-29BA-400A-BB74-AC77D6DBE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140" y="2740811"/>
            <a:ext cx="52608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0C855-628D-446F-A014-FE16594A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736795"/>
            <a:ext cx="5434910" cy="41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945140-6C6C-474B-91A6-9A1697855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28">
            <a:off x="6580265" y="2721727"/>
            <a:ext cx="1746094" cy="2315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14141-0656-4083-B6C2-B28C4C9D7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0636">
            <a:off x="6948825" y="3967388"/>
            <a:ext cx="2396278" cy="2829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563606" y="2121975"/>
            <a:ext cx="62181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Field investigations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Organization of the guide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Conceptual Framework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Activity Format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WILD Work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In Step With STEM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Early Childhood Adaptations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Index  - Grade, Skill, Topic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Unit Planning and Expanded Topic Index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Glossary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729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3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B454DC-43BC-43F4-83B4-C0CFD9D86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702091"/>
              </p:ext>
            </p:extLst>
          </p:nvPr>
        </p:nvGraphicFramePr>
        <p:xfrm>
          <a:off x="533400" y="533400"/>
          <a:ext cx="8077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21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B454DC-43BC-43F4-83B4-C0CFD9D86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798435"/>
              </p:ext>
            </p:extLst>
          </p:nvPr>
        </p:nvGraphicFramePr>
        <p:xfrm>
          <a:off x="533400" y="533400"/>
          <a:ext cx="8077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798FDF-27AD-47FE-A678-4C71D19DCDD7}"/>
              </a:ext>
            </a:extLst>
          </p:cNvPr>
          <p:cNvCxnSpPr/>
          <p:nvPr/>
        </p:nvCxnSpPr>
        <p:spPr>
          <a:xfrm>
            <a:off x="2209800" y="2514600"/>
            <a:ext cx="76200" cy="1905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87E1C7-3F56-4E77-A0DF-C9722E08C71A}"/>
              </a:ext>
            </a:extLst>
          </p:cNvPr>
          <p:cNvCxnSpPr/>
          <p:nvPr/>
        </p:nvCxnSpPr>
        <p:spPr>
          <a:xfrm>
            <a:off x="4019550" y="2895600"/>
            <a:ext cx="76200" cy="1905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87E1C7-3F56-4E77-A0DF-C9722E08C71A}"/>
              </a:ext>
            </a:extLst>
          </p:cNvPr>
          <p:cNvCxnSpPr/>
          <p:nvPr/>
        </p:nvCxnSpPr>
        <p:spPr>
          <a:xfrm>
            <a:off x="5983173" y="3124200"/>
            <a:ext cx="76200" cy="1905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87E1C7-3F56-4E77-A0DF-C9722E08C71A}"/>
              </a:ext>
            </a:extLst>
          </p:cNvPr>
          <p:cNvCxnSpPr/>
          <p:nvPr/>
        </p:nvCxnSpPr>
        <p:spPr>
          <a:xfrm>
            <a:off x="8077200" y="3124200"/>
            <a:ext cx="76200" cy="19050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6525"/>
            <a:ext cx="3381375" cy="371475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208935" y="1876535"/>
            <a:ext cx="62181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r>
              <a:rPr lang="en-US" sz="2800" b="1" dirty="0"/>
              <a:t>Field investigations</a:t>
            </a:r>
          </a:p>
          <a:p>
            <a:r>
              <a:rPr lang="en-US" sz="2400" dirty="0"/>
              <a:t>They teach students..</a:t>
            </a:r>
          </a:p>
          <a:p>
            <a:r>
              <a:rPr lang="en-US" sz="2400" dirty="0"/>
              <a:t>…how to conduct scientific inquiry.</a:t>
            </a:r>
          </a:p>
          <a:p>
            <a:r>
              <a:rPr lang="en-US" sz="2400" dirty="0"/>
              <a:t>…the importance of experimenting</a:t>
            </a:r>
            <a:br>
              <a:rPr lang="en-US" sz="2400" dirty="0"/>
            </a:br>
            <a:r>
              <a:rPr lang="en-US" sz="2400" dirty="0"/>
              <a:t>    in uncontrolled environments.</a:t>
            </a:r>
          </a:p>
          <a:p>
            <a:r>
              <a:rPr lang="en-US" sz="2400" dirty="0"/>
              <a:t>…how to think about systems.</a:t>
            </a:r>
          </a:p>
          <a:p>
            <a:r>
              <a:rPr lang="en-US" sz="2400" dirty="0"/>
              <a:t>…with firsthand experience.</a:t>
            </a:r>
          </a:p>
          <a:p>
            <a:r>
              <a:rPr lang="en-US" sz="2400" dirty="0"/>
              <a:t>…important STEM skills.</a:t>
            </a:r>
          </a:p>
          <a:p>
            <a:r>
              <a:rPr lang="en-US" sz="2400" dirty="0"/>
              <a:t>…in accordance with standards.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8C40D-E957-41AE-B959-49C1EF2B3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4358239" cy="5334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302AD-598C-4B48-A8CF-37044BB89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26" y="5207214"/>
            <a:ext cx="4336116" cy="23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0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6525"/>
            <a:ext cx="3381375" cy="371475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945140-6C6C-474B-91A6-9A1697855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28">
            <a:off x="377121" y="3534474"/>
            <a:ext cx="1746094" cy="2315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14141-0656-4083-B6C2-B28C4C9D7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0636">
            <a:off x="1722293" y="3960602"/>
            <a:ext cx="2396278" cy="2829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106051" y="1869897"/>
            <a:ext cx="6218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endParaRPr lang="en-US" sz="2800" b="1" dirty="0"/>
          </a:p>
          <a:p>
            <a:r>
              <a:rPr lang="en-US" sz="2800" b="1" dirty="0"/>
              <a:t>Organization of the guide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DADA3-653A-4D39-A966-087D62F09A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28" y="2502504"/>
            <a:ext cx="35958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3941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228600" y="1949843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br>
              <a:rPr lang="en-US" sz="2800" b="1" dirty="0"/>
            </a:br>
            <a:r>
              <a:rPr lang="en-US" sz="2800" b="1" dirty="0"/>
              <a:t>They are based on a Conceptual Framework</a:t>
            </a:r>
            <a:endParaRPr lang="en-US" sz="2400" b="1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70C0"/>
              </a:solidFill>
            </a:endParaRPr>
          </a:p>
          <a:p>
            <a:pPr lvl="1"/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04E20F-4F51-43C9-BB80-6D0606B171D7}"/>
              </a:ext>
            </a:extLst>
          </p:cNvPr>
          <p:cNvSpPr txBox="1"/>
          <p:nvPr/>
        </p:nvSpPr>
        <p:spPr>
          <a:xfrm>
            <a:off x="-145026" y="3377982"/>
            <a:ext cx="304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Ecological Knowledge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Wildlife Populations (WP)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Habitats, Ecosystems and Niches (HN)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Interdependence (ID)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Changes and Adaptations (CA)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Biodiversity (BD)</a:t>
            </a:r>
            <a:endParaRPr lang="en-US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C6B761-151D-41FE-B33F-6BAEE838981C}"/>
              </a:ext>
            </a:extLst>
          </p:cNvPr>
          <p:cNvSpPr/>
          <p:nvPr/>
        </p:nvSpPr>
        <p:spPr>
          <a:xfrm>
            <a:off x="2902974" y="3393993"/>
            <a:ext cx="34363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Social and Political Knowledge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Cultural Perspectives (CP)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Economic, Commercial &amp; Recreation (EC)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Historical and Geographical Development (HD)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Political &amp; Legislative Frameworks (PL)</a:t>
            </a:r>
          </a:p>
        </p:txBody>
      </p:sp>
      <p:sp>
        <p:nvSpPr>
          <p:cNvPr id="16384" name="TextBox 16383">
            <a:extLst>
              <a:ext uri="{FF2B5EF4-FFF2-40B4-BE49-F238E27FC236}">
                <a16:creationId xmlns:a16="http://schemas.microsoft.com/office/drawing/2014/main" id="{D81DC377-69CA-4D79-ACB7-36F0EEE51A83}"/>
              </a:ext>
            </a:extLst>
          </p:cNvPr>
          <p:cNvSpPr txBox="1"/>
          <p:nvPr/>
        </p:nvSpPr>
        <p:spPr>
          <a:xfrm>
            <a:off x="6362700" y="3352285"/>
            <a:ext cx="27813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Sustaining Fish &amp; Wildlife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Attitudes and Awareness (AA)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Human Impact (HI)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Issues and Trends (IT)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Wildlife Management (WM)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Responsible Action (RA)</a:t>
            </a:r>
          </a:p>
        </p:txBody>
      </p:sp>
    </p:spTree>
    <p:extLst>
      <p:ext uri="{BB962C8B-B14F-4D97-AF65-F5344CB8AC3E}">
        <p14:creationId xmlns:p14="http://schemas.microsoft.com/office/powerpoint/2010/main" val="35411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163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3" y="1631065"/>
            <a:ext cx="8458200" cy="4525963"/>
          </a:xfrm>
          <a:effectLst/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10 things to know about the guides</a:t>
            </a:r>
          </a:p>
          <a:p>
            <a:pPr>
              <a:buNone/>
            </a:pPr>
            <a:r>
              <a:rPr lang="en-US" sz="2800" b="1" dirty="0"/>
              <a:t>Activity Format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User-friendly sidebar quickly identifies                                                                             Grade, Subject, Duration, Group Size,                                                                                Setting , Key Terms and more.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Objectives, Method, Materials outlined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Educator background section provides                                                                     science content preparation and planning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Assessment section aligns with objectives </a:t>
            </a:r>
          </a:p>
          <a:p>
            <a:pPr marL="0" indent="0">
              <a:buNone/>
            </a:pPr>
            <a:r>
              <a:rPr lang="en-US" sz="2000" dirty="0"/>
              <a:t>      and procedures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Appendices identify activities by topic,                                                                          subject, grade, skill, setting, and more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-10922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ow to think, not what to th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6525"/>
            <a:ext cx="3381375" cy="37147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B0E0F4-50AE-49E5-ACDF-7ACEE679D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t="10895" r="31667" b="5555"/>
          <a:stretch/>
        </p:blipFill>
        <p:spPr>
          <a:xfrm>
            <a:off x="5105400" y="2427423"/>
            <a:ext cx="3778045" cy="5072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BBA24-8370-40DD-9485-64BFE02E2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679486"/>
            <a:ext cx="4419600" cy="185826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	Extensions added to delve deeper into science, technology, engineering, and mathematics content. STEM extensions make use of a variety of tools from litmus tests to Smartphones and involve students in the application of technology, science, and math as part of their problem-solving efforts.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Picture 4" descr="Aquatic-WILD-Logo---PMS-3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960" y="0"/>
            <a:ext cx="1463040" cy="84684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595" y="3125521"/>
            <a:ext cx="2514600" cy="94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4800600"/>
            <a:ext cx="4419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career component added to all activities to tie in real occupations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field of wildlife management and conservation with every lesson. Supplementary online resources to use with WILD Work are linked through an expanded WILD website.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486400"/>
            <a:ext cx="237148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49F4DD-08FD-4A3E-AE10-EF862E5F4F87}"/>
              </a:ext>
            </a:extLst>
          </p:cNvPr>
          <p:cNvSpPr txBox="1">
            <a:spLocks/>
          </p:cNvSpPr>
          <p:nvPr/>
        </p:nvSpPr>
        <p:spPr>
          <a:xfrm>
            <a:off x="-1" y="87"/>
            <a:ext cx="9143999" cy="1405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0013D05-5E60-4E71-8328-72F16486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21705" r="25000" b="52455"/>
          <a:stretch>
            <a:fillRect/>
          </a:stretch>
        </p:blipFill>
        <p:spPr bwMode="auto">
          <a:xfrm>
            <a:off x="14748" y="92251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E5197C-7DF4-49B5-B5CD-46B3CDB4EF59}"/>
              </a:ext>
            </a:extLst>
          </p:cNvPr>
          <p:cNvSpPr/>
          <p:nvPr/>
        </p:nvSpPr>
        <p:spPr>
          <a:xfrm>
            <a:off x="254420" y="2084332"/>
            <a:ext cx="6451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4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159609" y="1905000"/>
            <a:ext cx="62181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BBD89-A7FE-440E-88F3-F158B85B6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51043"/>
            <a:ext cx="4877382" cy="64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93E8-827F-4ED2-9C60-F4BC63359129}"/>
              </a:ext>
            </a:extLst>
          </p:cNvPr>
          <p:cNvSpPr txBox="1"/>
          <p:nvPr/>
        </p:nvSpPr>
        <p:spPr>
          <a:xfrm>
            <a:off x="228600" y="1905000"/>
            <a:ext cx="62181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10 things to know about the guides</a:t>
            </a:r>
          </a:p>
          <a:p>
            <a:endParaRPr lang="en-US" sz="2400" b="1" dirty="0"/>
          </a:p>
          <a:p>
            <a:r>
              <a:rPr lang="en-US" sz="2400" b="1" dirty="0"/>
              <a:t>Index  - Grade, Skill, Topic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862C7-3E70-4E06-B3E5-B40AE73C6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322638"/>
            <a:ext cx="6882981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1007D7-BEA1-493F-9470-37EA4C2B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sz="1300" b="1" dirty="0"/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1705" r="25000" b="52455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7E62A8-0B1D-4BC7-B536-E10486D6D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870"/>
            <a:ext cx="1371600" cy="1333195"/>
          </a:xfrm>
          <a:prstGeom prst="rect">
            <a:avLst/>
          </a:prstGeom>
        </p:spPr>
      </p:pic>
      <p:pic>
        <p:nvPicPr>
          <p:cNvPr id="24" name="Picture 4" descr="How to think, not what to think">
            <a:extLst>
              <a:ext uri="{FF2B5EF4-FFF2-40B4-BE49-F238E27FC236}">
                <a16:creationId xmlns:a16="http://schemas.microsoft.com/office/drawing/2014/main" id="{14174337-28B8-41EF-BFF2-546F2378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6486525"/>
            <a:ext cx="3381375" cy="371475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4CD0B9-2893-4FAB-857E-F23C62C55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087562"/>
            <a:ext cx="6899787" cy="42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428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L.</dc:creator>
  <cp:lastModifiedBy>Morris-Zarneke, Kim</cp:lastModifiedBy>
  <cp:revision>116</cp:revision>
  <dcterms:created xsi:type="dcterms:W3CDTF">2012-05-13T01:50:09Z</dcterms:created>
  <dcterms:modified xsi:type="dcterms:W3CDTF">2020-09-25T19:23:53Z</dcterms:modified>
</cp:coreProperties>
</file>